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7" r:id="rId2"/>
    <p:sldId id="258" r:id="rId3"/>
    <p:sldId id="259" r:id="rId4"/>
    <p:sldId id="260" r:id="rId5"/>
    <p:sldId id="261" r:id="rId6"/>
    <p:sldId id="266" r:id="rId7"/>
    <p:sldId id="267" r:id="rId8"/>
    <p:sldId id="268" r:id="rId9"/>
    <p:sldId id="269" r:id="rId10"/>
    <p:sldId id="270" r:id="rId11"/>
    <p:sldId id="271" r:id="rId12"/>
    <p:sldId id="272" r:id="rId13"/>
    <p:sldId id="273" r:id="rId14"/>
    <p:sldId id="262" r:id="rId15"/>
    <p:sldId id="263" r:id="rId16"/>
    <p:sldId id="264" r:id="rId17"/>
    <p:sldId id="265" r:id="rId18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994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E3E0DD-5DD5-4950-875F-046B7F30541D}" type="datetimeFigureOut">
              <a:rPr lang="zh-CN" altLang="en-US" smtClean="0"/>
              <a:pPr/>
              <a:t>2020/11/2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A4D251-CABF-4C9D-BC72-B6388B3F787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幻灯片图像占位符 1461249"/>
          <p:cNvSpPr>
            <a:spLocks noGrp="1" noRot="1" noChangeAspect="1" noChangeArrowheads="1" noTextEdit="1"/>
          </p:cNvSpPr>
          <p:nvPr>
            <p:ph type="sldImg" idx="4294967295"/>
          </p:nvPr>
        </p:nvSpPr>
        <p:spPr>
          <a:xfrm>
            <a:off x="958465" y="686474"/>
            <a:ext cx="4941072" cy="3428114"/>
          </a:xfrm>
          <a:ln/>
        </p:spPr>
      </p:sp>
      <p:sp>
        <p:nvSpPr>
          <p:cNvPr id="13315" name="文本占位符 1461250"/>
          <p:cNvSpPr>
            <a:spLocks noGrp="1" noChangeArrowheads="1"/>
          </p:cNvSpPr>
          <p:nvPr>
            <p:ph type="body" idx="4294967295"/>
          </p:nvPr>
        </p:nvSpPr>
        <p:spPr>
          <a:xfrm>
            <a:off x="685494" y="4342939"/>
            <a:ext cx="5487013" cy="4114587"/>
          </a:xfrm>
        </p:spPr>
        <p:txBody>
          <a:bodyPr/>
          <a:lstStyle/>
          <a:p>
            <a:pPr eaLnBrk="1" hangingPunct="1"/>
            <a:endParaRPr lang="zh-CN" altLang="zh-CN" smtClean="0"/>
          </a:p>
        </p:txBody>
      </p:sp>
      <p:sp>
        <p:nvSpPr>
          <p:cNvPr id="13316" name="灯片编号占位符 1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2C207C5-99FD-4D95-8F84-97993E9EE69C}" type="slidenum">
              <a:rPr lang="zh-CN" altLang="en-US" smtClean="0"/>
              <a:pPr/>
              <a:t>1</a:t>
            </a:fld>
            <a:endParaRPr lang="zh-CN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幻灯片图像占位符 1463297"/>
          <p:cNvSpPr>
            <a:spLocks noGrp="1" noRot="1" noChangeAspect="1" noChangeArrowheads="1" noTextEdit="1"/>
          </p:cNvSpPr>
          <p:nvPr>
            <p:ph type="sldImg" idx="4294967295"/>
          </p:nvPr>
        </p:nvSpPr>
        <p:spPr>
          <a:xfrm>
            <a:off x="958465" y="686474"/>
            <a:ext cx="4941072" cy="3428114"/>
          </a:xfrm>
          <a:ln/>
        </p:spPr>
      </p:sp>
      <p:sp>
        <p:nvSpPr>
          <p:cNvPr id="14339" name="文本占位符 1463298"/>
          <p:cNvSpPr>
            <a:spLocks noGrp="1" noChangeArrowheads="1"/>
          </p:cNvSpPr>
          <p:nvPr>
            <p:ph type="body" idx="4294967295"/>
          </p:nvPr>
        </p:nvSpPr>
        <p:spPr>
          <a:xfrm>
            <a:off x="685494" y="4342939"/>
            <a:ext cx="5487013" cy="4114587"/>
          </a:xfrm>
        </p:spPr>
        <p:txBody>
          <a:bodyPr/>
          <a:lstStyle/>
          <a:p>
            <a:pPr eaLnBrk="1" hangingPunct="1"/>
            <a:endParaRPr lang="zh-CN" altLang="zh-CN" smtClean="0"/>
          </a:p>
        </p:txBody>
      </p:sp>
      <p:sp>
        <p:nvSpPr>
          <p:cNvPr id="14340" name="灯片编号占位符 1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994C564-F414-49EE-B702-EDC89BD484AA}" type="slidenum">
              <a:rPr lang="zh-CN" altLang="en-US" smtClean="0"/>
              <a:pPr/>
              <a:t>2</a:t>
            </a:fld>
            <a:endParaRPr lang="zh-CN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幻灯片图像占位符 1465345"/>
          <p:cNvSpPr>
            <a:spLocks noGrp="1" noRot="1" noChangeAspect="1" noChangeArrowheads="1" noTextEdit="1"/>
          </p:cNvSpPr>
          <p:nvPr>
            <p:ph type="sldImg" idx="4294967295"/>
          </p:nvPr>
        </p:nvSpPr>
        <p:spPr>
          <a:xfrm>
            <a:off x="958465" y="686474"/>
            <a:ext cx="4941072" cy="3428114"/>
          </a:xfrm>
          <a:ln/>
        </p:spPr>
      </p:sp>
      <p:sp>
        <p:nvSpPr>
          <p:cNvPr id="15363" name="文本占位符 1465346"/>
          <p:cNvSpPr>
            <a:spLocks noGrp="1" noChangeArrowheads="1"/>
          </p:cNvSpPr>
          <p:nvPr>
            <p:ph type="body" idx="4294967295"/>
          </p:nvPr>
        </p:nvSpPr>
        <p:spPr>
          <a:xfrm>
            <a:off x="685494" y="4342939"/>
            <a:ext cx="5487013" cy="4114587"/>
          </a:xfrm>
        </p:spPr>
        <p:txBody>
          <a:bodyPr/>
          <a:lstStyle/>
          <a:p>
            <a:pPr eaLnBrk="1" hangingPunct="1"/>
            <a:endParaRPr lang="zh-CN" altLang="zh-CN" smtClean="0"/>
          </a:p>
        </p:txBody>
      </p:sp>
      <p:sp>
        <p:nvSpPr>
          <p:cNvPr id="15364" name="灯片编号占位符 1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B895E20-BA81-4055-A34D-892659AB27C6}" type="slidenum">
              <a:rPr lang="zh-CN" altLang="en-US" smtClean="0"/>
              <a:pPr/>
              <a:t>3</a:t>
            </a:fld>
            <a:endParaRPr lang="zh-CN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幻灯片图像占位符 1467393"/>
          <p:cNvSpPr>
            <a:spLocks noGrp="1" noRot="1" noChangeAspect="1" noChangeArrowheads="1" noTextEdit="1"/>
          </p:cNvSpPr>
          <p:nvPr>
            <p:ph type="sldImg" idx="4294967295"/>
          </p:nvPr>
        </p:nvSpPr>
        <p:spPr>
          <a:xfrm>
            <a:off x="958465" y="686474"/>
            <a:ext cx="4941072" cy="3428114"/>
          </a:xfrm>
          <a:ln/>
        </p:spPr>
      </p:sp>
      <p:sp>
        <p:nvSpPr>
          <p:cNvPr id="16387" name="文本占位符 1467394"/>
          <p:cNvSpPr>
            <a:spLocks noGrp="1" noChangeArrowheads="1"/>
          </p:cNvSpPr>
          <p:nvPr>
            <p:ph type="body" idx="4294967295"/>
          </p:nvPr>
        </p:nvSpPr>
        <p:spPr>
          <a:xfrm>
            <a:off x="685494" y="4342939"/>
            <a:ext cx="5487013" cy="4114587"/>
          </a:xfrm>
        </p:spPr>
        <p:txBody>
          <a:bodyPr/>
          <a:lstStyle/>
          <a:p>
            <a:pPr eaLnBrk="1" hangingPunct="1"/>
            <a:endParaRPr lang="zh-CN" altLang="zh-CN" smtClean="0"/>
          </a:p>
        </p:txBody>
      </p:sp>
      <p:sp>
        <p:nvSpPr>
          <p:cNvPr id="16388" name="灯片编号占位符 1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5385B7EC-A9BF-492D-9CE2-61A45059F799}" type="slidenum">
              <a:rPr lang="zh-CN" altLang="en-US" smtClean="0"/>
              <a:pPr/>
              <a:t>4</a:t>
            </a:fld>
            <a:endParaRPr lang="zh-CN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幻灯片图像占位符 1469441"/>
          <p:cNvSpPr>
            <a:spLocks noGrp="1" noRot="1" noChangeAspect="1" noChangeArrowheads="1" noTextEdit="1"/>
          </p:cNvSpPr>
          <p:nvPr>
            <p:ph type="sldImg" idx="4294967295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7411" name="文本占位符 1469442"/>
          <p:cNvSpPr>
            <a:spLocks noGrp="1" noChangeArrowheads="1"/>
          </p:cNvSpPr>
          <p:nvPr>
            <p:ph type="body" idx="4294967295"/>
          </p:nvPr>
        </p:nvSpPr>
        <p:spPr>
          <a:xfrm>
            <a:off x="685494" y="4342939"/>
            <a:ext cx="5487013" cy="4114587"/>
          </a:xfrm>
        </p:spPr>
        <p:txBody>
          <a:bodyPr/>
          <a:lstStyle/>
          <a:p>
            <a:pPr eaLnBrk="1" hangingPunct="1"/>
            <a:endParaRPr lang="zh-CN" altLang="zh-CN" smtClean="0"/>
          </a:p>
        </p:txBody>
      </p:sp>
      <p:sp>
        <p:nvSpPr>
          <p:cNvPr id="17412" name="灯片编号占位符 1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AFAEF0D-B376-4473-985F-390EB24B8DE1}" type="slidenum">
              <a:rPr lang="zh-CN" altLang="en-US" smtClean="0"/>
              <a:pPr/>
              <a:t>5</a:t>
            </a:fld>
            <a:endParaRPr lang="zh-CN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幻灯片图像占位符 1471489"/>
          <p:cNvSpPr>
            <a:spLocks noGrp="1" noRot="1" noChangeAspect="1" noChangeArrowheads="1" noTextEdit="1"/>
          </p:cNvSpPr>
          <p:nvPr>
            <p:ph type="sldImg" idx="4294967295"/>
          </p:nvPr>
        </p:nvSpPr>
        <p:spPr>
          <a:xfrm>
            <a:off x="958465" y="686474"/>
            <a:ext cx="4941072" cy="3428114"/>
          </a:xfrm>
          <a:ln/>
        </p:spPr>
      </p:sp>
      <p:sp>
        <p:nvSpPr>
          <p:cNvPr id="18435" name="文本占位符 1471490"/>
          <p:cNvSpPr>
            <a:spLocks noGrp="1" noChangeArrowheads="1"/>
          </p:cNvSpPr>
          <p:nvPr>
            <p:ph type="body" idx="4294967295"/>
          </p:nvPr>
        </p:nvSpPr>
        <p:spPr>
          <a:xfrm>
            <a:off x="685494" y="4342939"/>
            <a:ext cx="5487013" cy="4114587"/>
          </a:xfrm>
        </p:spPr>
        <p:txBody>
          <a:bodyPr/>
          <a:lstStyle/>
          <a:p>
            <a:pPr eaLnBrk="1" hangingPunct="1"/>
            <a:endParaRPr lang="zh-CN" altLang="zh-CN" smtClean="0"/>
          </a:p>
        </p:txBody>
      </p:sp>
      <p:sp>
        <p:nvSpPr>
          <p:cNvPr id="18436" name="灯片编号占位符 1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1C9A7C7-0311-45FC-9D36-6C3A54D955EF}" type="slidenum">
              <a:rPr lang="zh-CN" altLang="en-US" smtClean="0"/>
              <a:pPr/>
              <a:t>14</a:t>
            </a:fld>
            <a:endParaRPr lang="zh-CN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幻灯片图像占位符 1473537"/>
          <p:cNvSpPr>
            <a:spLocks noGrp="1" noRot="1" noChangeAspect="1" noChangeArrowheads="1" noTextEdit="1"/>
          </p:cNvSpPr>
          <p:nvPr>
            <p:ph type="sldImg" idx="4294967295"/>
          </p:nvPr>
        </p:nvSpPr>
        <p:spPr>
          <a:xfrm>
            <a:off x="958465" y="686474"/>
            <a:ext cx="4941072" cy="3428114"/>
          </a:xfrm>
          <a:ln/>
        </p:spPr>
      </p:sp>
      <p:sp>
        <p:nvSpPr>
          <p:cNvPr id="19459" name="文本占位符 1473538"/>
          <p:cNvSpPr>
            <a:spLocks noGrp="1" noChangeArrowheads="1"/>
          </p:cNvSpPr>
          <p:nvPr>
            <p:ph type="body" idx="4294967295"/>
          </p:nvPr>
        </p:nvSpPr>
        <p:spPr>
          <a:xfrm>
            <a:off x="685494" y="4342939"/>
            <a:ext cx="5487013" cy="4114587"/>
          </a:xfrm>
        </p:spPr>
        <p:txBody>
          <a:bodyPr/>
          <a:lstStyle/>
          <a:p>
            <a:pPr eaLnBrk="1" hangingPunct="1"/>
            <a:endParaRPr lang="zh-CN" altLang="zh-CN" smtClean="0"/>
          </a:p>
        </p:txBody>
      </p:sp>
      <p:sp>
        <p:nvSpPr>
          <p:cNvPr id="19460" name="灯片编号占位符 1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FF49C7E-AC4F-4808-B089-F9FED68626A1}" type="slidenum">
              <a:rPr lang="zh-CN" altLang="en-US" smtClean="0"/>
              <a:pPr/>
              <a:t>15</a:t>
            </a:fld>
            <a:endParaRPr lang="zh-CN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幻灯片图像占位符 1475585"/>
          <p:cNvSpPr>
            <a:spLocks noGrp="1" noRot="1" noChangeAspect="1" noChangeArrowheads="1" noTextEdit="1"/>
          </p:cNvSpPr>
          <p:nvPr>
            <p:ph type="sldImg" idx="4294967295"/>
          </p:nvPr>
        </p:nvSpPr>
        <p:spPr>
          <a:xfrm>
            <a:off x="958465" y="686474"/>
            <a:ext cx="4941072" cy="3428114"/>
          </a:xfrm>
          <a:ln/>
        </p:spPr>
      </p:sp>
      <p:sp>
        <p:nvSpPr>
          <p:cNvPr id="20483" name="文本占位符 1475586"/>
          <p:cNvSpPr>
            <a:spLocks noGrp="1" noChangeArrowheads="1"/>
          </p:cNvSpPr>
          <p:nvPr>
            <p:ph type="body" idx="4294967295"/>
          </p:nvPr>
        </p:nvSpPr>
        <p:spPr>
          <a:xfrm>
            <a:off x="685494" y="4342939"/>
            <a:ext cx="5487013" cy="4114587"/>
          </a:xfrm>
        </p:spPr>
        <p:txBody>
          <a:bodyPr/>
          <a:lstStyle/>
          <a:p>
            <a:pPr eaLnBrk="1" hangingPunct="1"/>
            <a:endParaRPr lang="zh-CN" altLang="zh-CN" smtClean="0"/>
          </a:p>
        </p:txBody>
      </p:sp>
      <p:sp>
        <p:nvSpPr>
          <p:cNvPr id="20484" name="灯片编号占位符 1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C7B9CA2F-E32E-402A-AAB8-4ACA8CF23052}" type="slidenum">
              <a:rPr lang="zh-CN" altLang="en-US" smtClean="0"/>
              <a:pPr/>
              <a:t>16</a:t>
            </a:fld>
            <a:endParaRPr lang="zh-CN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幻灯片图像占位符 1477633"/>
          <p:cNvSpPr>
            <a:spLocks noGrp="1" noRot="1" noChangeAspect="1" noChangeArrowheads="1" noTextEdit="1"/>
          </p:cNvSpPr>
          <p:nvPr>
            <p:ph type="sldImg" idx="4294967295"/>
          </p:nvPr>
        </p:nvSpPr>
        <p:spPr>
          <a:xfrm>
            <a:off x="958465" y="686474"/>
            <a:ext cx="4941072" cy="3428114"/>
          </a:xfrm>
          <a:ln/>
        </p:spPr>
      </p:sp>
      <p:sp>
        <p:nvSpPr>
          <p:cNvPr id="21507" name="灯片编号占位符 1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671F66C-CF08-4C7B-A937-AFA001F8E33A}" type="slidenum">
              <a:rPr lang="zh-CN" altLang="en-US" smtClean="0"/>
              <a:pPr/>
              <a:t>17</a:t>
            </a:fld>
            <a:endParaRPr lang="zh-CN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D51E8-1B23-4D92-AF96-FB21E0DC9798}" type="datetimeFigureOut">
              <a:rPr lang="zh-CN" altLang="en-US" smtClean="0"/>
              <a:pPr/>
              <a:t>2020/11/2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21376-F9C8-4247-AB7E-DE82CD6CFDC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D51E8-1B23-4D92-AF96-FB21E0DC9798}" type="datetimeFigureOut">
              <a:rPr lang="zh-CN" altLang="en-US" smtClean="0"/>
              <a:pPr/>
              <a:t>2020/11/2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21376-F9C8-4247-AB7E-DE82CD6CFDC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D51E8-1B23-4D92-AF96-FB21E0DC9798}" type="datetimeFigureOut">
              <a:rPr lang="zh-CN" altLang="en-US" smtClean="0"/>
              <a:pPr/>
              <a:t>2020/11/2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21376-F9C8-4247-AB7E-DE82CD6CFDC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D51E8-1B23-4D92-AF96-FB21E0DC9798}" type="datetimeFigureOut">
              <a:rPr lang="zh-CN" altLang="en-US" smtClean="0"/>
              <a:pPr/>
              <a:t>2020/11/2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21376-F9C8-4247-AB7E-DE82CD6CFDC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D51E8-1B23-4D92-AF96-FB21E0DC9798}" type="datetimeFigureOut">
              <a:rPr lang="zh-CN" altLang="en-US" smtClean="0"/>
              <a:pPr/>
              <a:t>2020/11/2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21376-F9C8-4247-AB7E-DE82CD6CFDC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D51E8-1B23-4D92-AF96-FB21E0DC9798}" type="datetimeFigureOut">
              <a:rPr lang="zh-CN" altLang="en-US" smtClean="0"/>
              <a:pPr/>
              <a:t>2020/11/2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21376-F9C8-4247-AB7E-DE82CD6CFDC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D51E8-1B23-4D92-AF96-FB21E0DC9798}" type="datetimeFigureOut">
              <a:rPr lang="zh-CN" altLang="en-US" smtClean="0"/>
              <a:pPr/>
              <a:t>2020/11/2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21376-F9C8-4247-AB7E-DE82CD6CFDC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D51E8-1B23-4D92-AF96-FB21E0DC9798}" type="datetimeFigureOut">
              <a:rPr lang="zh-CN" altLang="en-US" smtClean="0"/>
              <a:pPr/>
              <a:t>2020/11/2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21376-F9C8-4247-AB7E-DE82CD6CFDC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D51E8-1B23-4D92-AF96-FB21E0DC9798}" type="datetimeFigureOut">
              <a:rPr lang="zh-CN" altLang="en-US" smtClean="0"/>
              <a:pPr/>
              <a:t>2020/11/2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21376-F9C8-4247-AB7E-DE82CD6CFDC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D51E8-1B23-4D92-AF96-FB21E0DC9798}" type="datetimeFigureOut">
              <a:rPr lang="zh-CN" altLang="en-US" smtClean="0"/>
              <a:pPr/>
              <a:t>2020/11/2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21376-F9C8-4247-AB7E-DE82CD6CFDC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D51E8-1B23-4D92-AF96-FB21E0DC9798}" type="datetimeFigureOut">
              <a:rPr lang="zh-CN" altLang="en-US" smtClean="0"/>
              <a:pPr/>
              <a:t>2020/11/2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21376-F9C8-4247-AB7E-DE82CD6CFDC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3D51E8-1B23-4D92-AF96-FB21E0DC9798}" type="datetimeFigureOut">
              <a:rPr lang="zh-CN" altLang="en-US" smtClean="0"/>
              <a:pPr/>
              <a:t>2020/11/2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B21376-F9C8-4247-AB7E-DE82CD6CFDC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toutiao.com/i6859944296913568263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4385" name="标题 1460225"/>
          <p:cNvSpPr>
            <a:spLocks noGrp="1" noChangeArrowheads="1"/>
          </p:cNvSpPr>
          <p:nvPr>
            <p:ph type="ctrTitle"/>
          </p:nvPr>
        </p:nvSpPr>
        <p:spPr>
          <a:xfrm>
            <a:off x="304800" y="2590800"/>
            <a:ext cx="8534400" cy="14478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CN" altLang="zh-CN" smtClean="0">
                <a:latin typeface="隶书" pitchFamily="49" charset="-122"/>
              </a:rPr>
              <a:t>第十三章 </a:t>
            </a:r>
            <a:r>
              <a:rPr lang="en-US" altLang="zh-CN" smtClean="0">
                <a:latin typeface="隶书" pitchFamily="49" charset="-122"/>
              </a:rPr>
              <a:t/>
            </a:r>
            <a:br>
              <a:rPr lang="en-US" altLang="zh-CN" smtClean="0">
                <a:latin typeface="隶书" pitchFamily="49" charset="-122"/>
              </a:rPr>
            </a:br>
            <a:r>
              <a:rPr lang="en-US" altLang="zh-CN" smtClean="0">
                <a:latin typeface="隶书" pitchFamily="49" charset="-122"/>
              </a:rPr>
              <a:t>MFC</a:t>
            </a:r>
            <a:r>
              <a:rPr lang="zh-CN" altLang="en-US" smtClean="0">
                <a:latin typeface="隶书" pitchFamily="49" charset="-122"/>
              </a:rPr>
              <a:t>库与</a:t>
            </a:r>
            <a:r>
              <a:rPr lang="en-US" altLang="zh-CN" smtClean="0">
                <a:latin typeface="隶书" pitchFamily="49" charset="-122"/>
              </a:rPr>
              <a:t>Windows</a:t>
            </a:r>
            <a:r>
              <a:rPr lang="zh-CN" altLang="en-US" smtClean="0">
                <a:latin typeface="隶书" pitchFamily="49" charset="-122"/>
              </a:rPr>
              <a:t>程序开发概述</a:t>
            </a:r>
          </a:p>
        </p:txBody>
      </p:sp>
      <p:sp>
        <p:nvSpPr>
          <p:cNvPr id="3075" name="副标题 1460226"/>
          <p:cNvSpPr>
            <a:spLocks noGrp="1" noChangeArrowheads="1"/>
          </p:cNvSpPr>
          <p:nvPr>
            <p:ph type="subTitle" idx="1"/>
          </p:nvPr>
        </p:nvSpPr>
        <p:spPr>
          <a:xfrm>
            <a:off x="1428750" y="4429125"/>
            <a:ext cx="6400800" cy="765175"/>
          </a:xfrm>
        </p:spPr>
        <p:txBody>
          <a:bodyPr/>
          <a:lstStyle/>
          <a:p>
            <a:pPr eaLnBrk="1" hangingPunct="1"/>
            <a:r>
              <a:rPr lang="zh-CN" altLang="en-US" smtClean="0">
                <a:latin typeface="楷体_GB2312" pitchFamily="49" charset="-122"/>
                <a:ea typeface="楷体_GB2312" pitchFamily="49" charset="-122"/>
              </a:rPr>
              <a:t>清华大学  郑  莉</a:t>
            </a:r>
          </a:p>
        </p:txBody>
      </p:sp>
      <p:sp>
        <p:nvSpPr>
          <p:cNvPr id="3076" name="矩形 1460227"/>
          <p:cNvSpPr>
            <a:spLocks noChangeArrowheads="1"/>
          </p:cNvSpPr>
          <p:nvPr/>
        </p:nvSpPr>
        <p:spPr bwMode="auto">
          <a:xfrm>
            <a:off x="838200" y="12192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zh-CN" altLang="zh-CN" sz="4000">
                <a:latin typeface="楷体_GB2312" pitchFamily="49" charset="-122"/>
                <a:ea typeface="楷体_GB2312" pitchFamily="49" charset="-122"/>
              </a:rPr>
              <a:t>C++语言程序设计</a:t>
            </a:r>
            <a:endParaRPr lang="en-US" altLang="zh-CN" sz="4000">
              <a:latin typeface="楷体_GB2312" pitchFamily="49" charset="-122"/>
              <a:ea typeface="楷体_GB2312" pitchFamily="49" charset="-122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28596" y="357166"/>
            <a:ext cx="8215370" cy="628654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altLang="zh-CN" sz="1800" smtClean="0"/>
              <a:t>// </a:t>
            </a:r>
            <a:r>
              <a:rPr lang="en-US" altLang="zh-CN" sz="1800" smtClean="0"/>
              <a:t>OnCommand --</a:t>
            </a:r>
            <a:r>
              <a:rPr lang="zh-CN" altLang="en-US" sz="1800" smtClean="0"/>
              <a:t>专门处理</a:t>
            </a:r>
            <a:r>
              <a:rPr lang="en-US" altLang="zh-CN" sz="1800" smtClean="0"/>
              <a:t>WM_COMMAND</a:t>
            </a:r>
          </a:p>
          <a:p>
            <a:pPr>
              <a:buNone/>
            </a:pPr>
            <a:r>
              <a:rPr lang="en-US" altLang="zh-CN" sz="1800" smtClean="0"/>
              <a:t>LONG </a:t>
            </a:r>
            <a:r>
              <a:rPr lang="en-US" altLang="zh-CN" sz="1800" smtClean="0"/>
              <a:t>OnCommand(HWND hWnd, UINT message,</a:t>
            </a:r>
          </a:p>
          <a:p>
            <a:pPr>
              <a:buNone/>
            </a:pPr>
            <a:r>
              <a:rPr lang="en-US" altLang="zh-CN" sz="1800" smtClean="0"/>
              <a:t>               WPARAM wParam, LPARAM lParam)</a:t>
            </a:r>
          </a:p>
          <a:p>
            <a:pPr>
              <a:buNone/>
            </a:pPr>
            <a:r>
              <a:rPr lang="en-US" altLang="zh-CN" sz="1800" smtClean="0"/>
              <a:t>{</a:t>
            </a:r>
          </a:p>
          <a:p>
            <a:pPr>
              <a:buNone/>
            </a:pPr>
            <a:r>
              <a:rPr lang="en-US" altLang="zh-CN" sz="1800" smtClean="0"/>
              <a:t>    int i;</a:t>
            </a:r>
          </a:p>
          <a:p>
            <a:pPr>
              <a:buNone/>
            </a:pPr>
            <a:r>
              <a:rPr lang="en-US" altLang="zh-CN" sz="1800" smtClean="0"/>
              <a:t>    for(i=0; i &lt; dim(_commandEntries); i++) { //</a:t>
            </a:r>
          </a:p>
          <a:p>
            <a:pPr>
              <a:buNone/>
            </a:pPr>
            <a:r>
              <a:rPr lang="en-US" altLang="zh-CN" sz="1800" smtClean="0"/>
              <a:t>        if (LOWORD(wParam) == _commandEntries[i].nMessage)</a:t>
            </a:r>
          </a:p>
          <a:p>
            <a:pPr>
              <a:buNone/>
            </a:pPr>
            <a:r>
              <a:rPr lang="en-US" altLang="zh-CN" sz="1800" smtClean="0"/>
              <a:t>            return((*_commandEntries[i].pfn)(hWnd, message, wParam, lParam));</a:t>
            </a:r>
          </a:p>
          <a:p>
            <a:pPr>
              <a:buNone/>
            </a:pPr>
            <a:r>
              <a:rPr lang="en-US" altLang="zh-CN" sz="1800" smtClean="0"/>
              <a:t>    }</a:t>
            </a:r>
          </a:p>
          <a:p>
            <a:pPr>
              <a:buNone/>
            </a:pPr>
            <a:r>
              <a:rPr lang="en-US" altLang="zh-CN" sz="1800" smtClean="0"/>
              <a:t>    return(DefWindowProc(hWnd, message, wParam, lParam));</a:t>
            </a:r>
          </a:p>
          <a:p>
            <a:pPr>
              <a:buNone/>
            </a:pPr>
            <a:r>
              <a:rPr lang="en-US" altLang="zh-CN" sz="1800" smtClean="0"/>
              <a:t>}</a:t>
            </a:r>
          </a:p>
          <a:p>
            <a:pPr>
              <a:buNone/>
            </a:pPr>
            <a:r>
              <a:rPr lang="en-US" altLang="zh-CN" sz="1800" smtClean="0"/>
              <a:t>LONG </a:t>
            </a:r>
            <a:r>
              <a:rPr lang="en-US" altLang="zh-CN" sz="1800" smtClean="0"/>
              <a:t>OnCreate(HWND hWnd, UINT wMsg, UINT wParam, LONG lParam)</a:t>
            </a:r>
          </a:p>
          <a:p>
            <a:pPr>
              <a:buNone/>
            </a:pPr>
            <a:r>
              <a:rPr lang="en-US" altLang="zh-CN" sz="1800" smtClean="0"/>
              <a:t>{</a:t>
            </a:r>
          </a:p>
          <a:p>
            <a:pPr>
              <a:buNone/>
            </a:pPr>
            <a:r>
              <a:rPr lang="en-US" altLang="zh-CN" sz="1800" smtClean="0"/>
              <a:t>    ...</a:t>
            </a:r>
          </a:p>
          <a:p>
            <a:pPr>
              <a:buNone/>
            </a:pPr>
            <a:r>
              <a:rPr lang="en-US" altLang="zh-CN" sz="1800" smtClean="0"/>
              <a:t>}</a:t>
            </a:r>
          </a:p>
          <a:p>
            <a:pPr>
              <a:buNone/>
            </a:pPr>
            <a:r>
              <a:rPr lang="en-US" altLang="zh-CN" sz="1800" smtClean="0"/>
              <a:t>LONG </a:t>
            </a:r>
            <a:r>
              <a:rPr lang="en-US" altLang="zh-CN" sz="1800" smtClean="0"/>
              <a:t>OnAbout(HWND hWnd, UINT wMsg, UINT wParam, LONG lParam)</a:t>
            </a:r>
          </a:p>
          <a:p>
            <a:pPr>
              <a:buNone/>
            </a:pPr>
            <a:r>
              <a:rPr lang="en-US" altLang="zh-CN" sz="1800" smtClean="0"/>
              <a:t>{</a:t>
            </a:r>
          </a:p>
          <a:p>
            <a:pPr>
              <a:buNone/>
            </a:pPr>
            <a:r>
              <a:rPr lang="en-US" altLang="zh-CN" sz="1800" smtClean="0"/>
              <a:t>...</a:t>
            </a:r>
          </a:p>
          <a:p>
            <a:pPr>
              <a:buNone/>
            </a:pPr>
            <a:r>
              <a:rPr lang="en-US" altLang="zh-CN" sz="1800" smtClean="0"/>
              <a:t>}</a:t>
            </a:r>
            <a:endParaRPr lang="en-US" altLang="zh-CN" sz="180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>
              <a:buNone/>
            </a:pPr>
            <a:r>
              <a:rPr lang="zh-CN" altLang="en-US" smtClean="0"/>
              <a:t>这么一来，</a:t>
            </a:r>
            <a:r>
              <a:rPr lang="en-US" altLang="zh-CN" smtClean="0"/>
              <a:t>WndProc </a:t>
            </a:r>
            <a:r>
              <a:rPr lang="zh-CN" altLang="en-US" smtClean="0"/>
              <a:t>和</a:t>
            </a:r>
            <a:r>
              <a:rPr lang="en-US" altLang="zh-CN" smtClean="0"/>
              <a:t>OnCommand </a:t>
            </a:r>
            <a:r>
              <a:rPr lang="zh-CN" altLang="en-US" smtClean="0"/>
              <a:t>永远不必改变，每有新要处理的消息，只要在</a:t>
            </a:r>
            <a:r>
              <a:rPr lang="en-US" altLang="zh-CN" smtClean="0"/>
              <a:t>_messageEntries[ ] </a:t>
            </a:r>
            <a:r>
              <a:rPr lang="zh-CN" altLang="en-US" smtClean="0"/>
              <a:t>和</a:t>
            </a:r>
            <a:r>
              <a:rPr lang="en-US" altLang="zh-CN" smtClean="0"/>
              <a:t>_commandEntries[ ] </a:t>
            </a:r>
            <a:r>
              <a:rPr lang="zh-CN" altLang="en-US" smtClean="0"/>
              <a:t>两个数组中加上新元素，并针对新消息撰写新的处理例程即可。这种观念以及作法就是</a:t>
            </a:r>
            <a:r>
              <a:rPr lang="en-US" altLang="zh-CN" smtClean="0"/>
              <a:t>MFC </a:t>
            </a:r>
            <a:r>
              <a:rPr lang="zh-CN" altLang="en-US" smtClean="0"/>
              <a:t>的</a:t>
            </a:r>
            <a:r>
              <a:rPr lang="en-US" altLang="zh-CN" smtClean="0"/>
              <a:t>Message Map </a:t>
            </a:r>
            <a:r>
              <a:rPr lang="zh-CN" altLang="en-US" smtClean="0"/>
              <a:t>的雏形。</a:t>
            </a:r>
            <a:r>
              <a:rPr lang="en-US" altLang="zh-CN" smtClean="0"/>
              <a:t>MFC </a:t>
            </a:r>
            <a:r>
              <a:rPr lang="zh-CN" altLang="en-US" smtClean="0"/>
              <a:t>把其中的动作包装得更好</a:t>
            </a:r>
            <a:r>
              <a:rPr lang="zh-CN" altLang="en-US" smtClean="0"/>
              <a:t>更</a:t>
            </a:r>
            <a:r>
              <a:rPr lang="zh-CN" altLang="en-US" smtClean="0"/>
              <a:t>精致</a:t>
            </a:r>
            <a:r>
              <a:rPr lang="zh-CN" altLang="en-US" smtClean="0"/>
              <a:t>（当然因此也就更复杂得多），成为一张庞大的消息地图；程序一旦获得消息，</a:t>
            </a:r>
          </a:p>
          <a:p>
            <a:pPr marL="0">
              <a:buNone/>
            </a:pPr>
            <a:r>
              <a:rPr lang="zh-CN" altLang="en-US" smtClean="0"/>
              <a:t>就可以按图上溯，直到被处理为止。</a:t>
            </a:r>
            <a:endParaRPr lang="zh-CN" alt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altLang="zh-CN" sz="2800" smtClean="0">
                <a:hlinkClick r:id="rId2"/>
              </a:rPr>
              <a:t>https://</a:t>
            </a:r>
            <a:r>
              <a:rPr lang="en-US" altLang="zh-CN" sz="2800" smtClean="0">
                <a:hlinkClick r:id="rId2"/>
              </a:rPr>
              <a:t>www.toutiao.com/i6859944296913568263</a:t>
            </a:r>
            <a:r>
              <a:rPr lang="en-US" altLang="zh-CN" sz="2800" smtClean="0">
                <a:hlinkClick r:id="rId2"/>
              </a:rPr>
              <a:t>/</a:t>
            </a:r>
            <a:endParaRPr lang="en-US" altLang="zh-CN" sz="2800" smtClean="0"/>
          </a:p>
          <a:p>
            <a:pPr>
              <a:buNone/>
            </a:pPr>
            <a:r>
              <a:rPr lang="en-US" altLang="zh-CN" sz="2800" smtClean="0"/>
              <a:t>#include &lt;windows.h&gt;</a:t>
            </a:r>
            <a:endParaRPr lang="zh-CN" altLang="en-US" sz="2800" smtClean="0"/>
          </a:p>
          <a:p>
            <a:pPr>
              <a:buNone/>
            </a:pPr>
            <a:r>
              <a:rPr lang="en-US" altLang="zh-CN" sz="2800" smtClean="0"/>
              <a:t>#include &lt;stdio.h&gt;</a:t>
            </a:r>
            <a:endParaRPr lang="zh-CN" altLang="en-US" sz="2800" smtClean="0"/>
          </a:p>
          <a:p>
            <a:pPr>
              <a:buNone/>
            </a:pPr>
            <a:r>
              <a:rPr lang="zh-CN" altLang="en-US" sz="2800" smtClean="0"/>
              <a:t> </a:t>
            </a:r>
          </a:p>
          <a:p>
            <a:pPr>
              <a:buNone/>
            </a:pPr>
            <a:r>
              <a:rPr lang="en-US" altLang="zh-CN" sz="2800" smtClean="0"/>
              <a:t>// </a:t>
            </a:r>
            <a:r>
              <a:rPr lang="zh-CN" altLang="en-US" sz="2800" smtClean="0"/>
              <a:t>声明消息响应函数声明宏</a:t>
            </a:r>
          </a:p>
          <a:p>
            <a:pPr>
              <a:buNone/>
            </a:pPr>
            <a:r>
              <a:rPr lang="en-US" altLang="zh-CN" sz="2800" smtClean="0"/>
              <a:t>#define MY_MESSAGE_DECLARE                                    \</a:t>
            </a:r>
            <a:endParaRPr lang="zh-CN" altLang="en-US" sz="2800" smtClean="0"/>
          </a:p>
          <a:p>
            <a:pPr>
              <a:buNone/>
            </a:pPr>
            <a:r>
              <a:rPr lang="zh-CN" altLang="en-US" sz="2800" smtClean="0"/>
              <a:t>    </a:t>
            </a:r>
            <a:r>
              <a:rPr lang="en-US" altLang="zh-CN" sz="2800" smtClean="0"/>
              <a:t>static LRESULT OnChar(HWND, UINT, WPARAM, LPARAM);        \</a:t>
            </a:r>
            <a:endParaRPr lang="zh-CN" altLang="en-US" sz="2800" smtClean="0"/>
          </a:p>
          <a:p>
            <a:pPr>
              <a:buNone/>
            </a:pPr>
            <a:r>
              <a:rPr lang="zh-CN" altLang="en-US" sz="2800" smtClean="0"/>
              <a:t>    </a:t>
            </a:r>
            <a:r>
              <a:rPr lang="en-US" altLang="zh-CN" sz="2800" smtClean="0"/>
              <a:t>static LRESULT OnLButtonDown(HWND, UINT, WPARAM, LPARAM); \</a:t>
            </a:r>
            <a:endParaRPr lang="zh-CN" altLang="en-US" sz="2800" smtClean="0"/>
          </a:p>
          <a:p>
            <a:pPr>
              <a:buNone/>
            </a:pPr>
            <a:r>
              <a:rPr lang="zh-CN" altLang="en-US" sz="2800" smtClean="0"/>
              <a:t>    </a:t>
            </a:r>
            <a:r>
              <a:rPr lang="en-US" altLang="zh-CN" sz="2800" smtClean="0"/>
              <a:t>static LRESULT OnPaint(HWND, UINT, WPARAM, LPARAM);       \</a:t>
            </a:r>
            <a:endParaRPr lang="zh-CN" altLang="en-US" sz="2800" smtClean="0"/>
          </a:p>
          <a:p>
            <a:pPr>
              <a:buNone/>
            </a:pPr>
            <a:r>
              <a:rPr lang="zh-CN" altLang="en-US" sz="2800" smtClean="0"/>
              <a:t>    </a:t>
            </a:r>
            <a:r>
              <a:rPr lang="en-US" altLang="zh-CN" sz="2800" smtClean="0"/>
              <a:t>static LRESULT OnDestroy(HWND, UINT, WPARAM, LPARAM);     \</a:t>
            </a:r>
            <a:endParaRPr lang="zh-CN" altLang="en-US" sz="2800" smtClean="0"/>
          </a:p>
          <a:p>
            <a:pPr>
              <a:buNone/>
            </a:pPr>
            <a:r>
              <a:rPr lang="zh-CN" altLang="en-US" sz="2800" smtClean="0"/>
              <a:t>    </a:t>
            </a:r>
            <a:r>
              <a:rPr lang="en-US" altLang="zh-CN" sz="2800" smtClean="0"/>
              <a:t>static LRESULT OnTimer(HWND, UINT, WPARAM, LPARAM);       \</a:t>
            </a:r>
            <a:endParaRPr lang="zh-CN" altLang="en-US" sz="2800" smtClean="0"/>
          </a:p>
          <a:p>
            <a:pPr>
              <a:buNone/>
            </a:pPr>
            <a:endParaRPr lang="zh-CN" altLang="en-US" sz="2800" smtClean="0"/>
          </a:p>
          <a:p>
            <a:pPr>
              <a:buNone/>
            </a:pPr>
            <a:endParaRPr lang="en-US" altLang="zh-CN" sz="2800" smtClean="0"/>
          </a:p>
          <a:p>
            <a:pPr>
              <a:buNone/>
            </a:pPr>
            <a:endParaRPr lang="zh-CN" altLang="en-US" sz="2800"/>
          </a:p>
        </p:txBody>
      </p:sp>
      <p:sp>
        <p:nvSpPr>
          <p:cNvPr id="4" name="TextBox 3"/>
          <p:cNvSpPr txBox="1"/>
          <p:nvPr/>
        </p:nvSpPr>
        <p:spPr>
          <a:xfrm>
            <a:off x="714348" y="714356"/>
            <a:ext cx="78581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mtClean="0"/>
              <a:t>用宏将模块化内容分写到头文件（确保稳定）和实现文件（用于添加和更新）</a:t>
            </a:r>
            <a:endParaRPr lang="zh-CN" alt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altLang="zh-CN" smtClean="0"/>
              <a:t>// </a:t>
            </a:r>
            <a:r>
              <a:rPr lang="zh-CN" altLang="en-US" smtClean="0"/>
              <a:t>消息映射数组定义宏</a:t>
            </a:r>
          </a:p>
          <a:p>
            <a:pPr>
              <a:buNone/>
            </a:pPr>
            <a:r>
              <a:rPr lang="en-US" altLang="zh-CN" smtClean="0"/>
              <a:t>#define MY_MESSAGE_MAP                     \</a:t>
            </a:r>
            <a:endParaRPr lang="zh-CN" altLang="en-US" smtClean="0"/>
          </a:p>
          <a:p>
            <a:pPr>
              <a:buNone/>
            </a:pPr>
            <a:r>
              <a:rPr lang="zh-CN" altLang="en-US" smtClean="0"/>
              <a:t>    </a:t>
            </a:r>
            <a:r>
              <a:rPr lang="en-US" altLang="zh-CN" smtClean="0"/>
              <a:t>tagMESSAGEMAP MessageMaps[] = {        \</a:t>
            </a:r>
            <a:endParaRPr lang="zh-CN" altLang="en-US" smtClean="0"/>
          </a:p>
          <a:p>
            <a:pPr>
              <a:buNone/>
            </a:pPr>
            <a:r>
              <a:rPr lang="zh-CN" altLang="en-US" smtClean="0"/>
              <a:t>    </a:t>
            </a:r>
            <a:r>
              <a:rPr lang="en-US" altLang="zh-CN" smtClean="0"/>
              <a:t>WM_CHAR,        CMyWnd::OnChar,        \</a:t>
            </a:r>
            <a:endParaRPr lang="zh-CN" altLang="en-US" smtClean="0"/>
          </a:p>
          <a:p>
            <a:pPr>
              <a:buNone/>
            </a:pPr>
            <a:r>
              <a:rPr lang="zh-CN" altLang="en-US" smtClean="0"/>
              <a:t>    </a:t>
            </a:r>
            <a:r>
              <a:rPr lang="en-US" altLang="zh-CN" smtClean="0"/>
              <a:t>WM_LBUTTONDOWN, CMyWnd::OnLButtonDown, \</a:t>
            </a:r>
            <a:endParaRPr lang="zh-CN" altLang="en-US" smtClean="0"/>
          </a:p>
          <a:p>
            <a:pPr>
              <a:buNone/>
            </a:pPr>
            <a:r>
              <a:rPr lang="zh-CN" altLang="en-US" smtClean="0"/>
              <a:t>    </a:t>
            </a:r>
            <a:r>
              <a:rPr lang="en-US" altLang="zh-CN" smtClean="0"/>
              <a:t>WM_PAINT,       CMyWnd::OnPaint,       \</a:t>
            </a:r>
            <a:endParaRPr lang="zh-CN" altLang="en-US" smtClean="0"/>
          </a:p>
          <a:p>
            <a:pPr>
              <a:buNone/>
            </a:pPr>
            <a:r>
              <a:rPr lang="zh-CN" altLang="en-US" smtClean="0"/>
              <a:t>    </a:t>
            </a:r>
            <a:r>
              <a:rPr lang="en-US" altLang="zh-CN" smtClean="0"/>
              <a:t>WM_DESTROY,     CMyWnd::OnDestroy,     \</a:t>
            </a:r>
            <a:endParaRPr lang="zh-CN" altLang="en-US" smtClean="0"/>
          </a:p>
          <a:p>
            <a:pPr>
              <a:buNone/>
            </a:pPr>
            <a:r>
              <a:rPr lang="zh-CN" altLang="en-US" smtClean="0"/>
              <a:t>    </a:t>
            </a:r>
            <a:r>
              <a:rPr lang="en-US" altLang="zh-CN" smtClean="0"/>
              <a:t>WM_TIMER,       CMyWnd::OnTimer,       \</a:t>
            </a:r>
            <a:endParaRPr lang="zh-CN" altLang="en-US" smtClean="0"/>
          </a:p>
          <a:p>
            <a:pPr>
              <a:buNone/>
            </a:pPr>
            <a:r>
              <a:rPr lang="en-US" altLang="zh-CN" smtClean="0"/>
              <a:t>};                                                                </a:t>
            </a:r>
            <a:endParaRPr lang="zh-CN" altLang="en-US" smtClean="0"/>
          </a:p>
          <a:p>
            <a:pPr>
              <a:buNone/>
            </a:pPr>
            <a:r>
              <a:rPr lang="zh-CN" altLang="en-US" smtClean="0"/>
              <a:t> </a:t>
            </a:r>
          </a:p>
          <a:p>
            <a:pPr>
              <a:buNone/>
            </a:pPr>
            <a:r>
              <a:rPr lang="en-US" altLang="zh-CN" smtClean="0"/>
              <a:t>#include "miniMFC.h"</a:t>
            </a:r>
            <a:endParaRPr lang="zh-CN" altLang="en-US" smtClean="0"/>
          </a:p>
          <a:p>
            <a:pPr>
              <a:buNone/>
            </a:pPr>
            <a:r>
              <a:rPr lang="en-US" altLang="zh-CN" smtClean="0"/>
              <a:t>CMyApp theApp;</a:t>
            </a:r>
            <a:endParaRPr lang="zh-CN" altLang="en-US" smtClean="0"/>
          </a:p>
          <a:p>
            <a:pPr>
              <a:buNone/>
            </a:pPr>
            <a:endParaRPr lang="zh-CN" alt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625" name="标题 147046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CN" smtClean="0"/>
              <a:t>MFC</a:t>
            </a:r>
            <a:r>
              <a:rPr lang="zh-CN" altLang="en-US" smtClean="0"/>
              <a:t>库</a:t>
            </a:r>
          </a:p>
        </p:txBody>
      </p:sp>
      <p:sp>
        <p:nvSpPr>
          <p:cNvPr id="8195" name="文本占位符 1470466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zh-CN" altLang="en-US" smtClean="0"/>
              <a:t>类库是一个可以在应用程序中使用的相互关联的类的集合。</a:t>
            </a:r>
          </a:p>
          <a:p>
            <a:pPr eaLnBrk="1" hangingPunct="1"/>
            <a:r>
              <a:rPr lang="en-US" altLang="zh-CN" smtClean="0"/>
              <a:t>MFC</a:t>
            </a:r>
            <a:r>
              <a:rPr lang="zh-CN" altLang="en-US" smtClean="0"/>
              <a:t>库</a:t>
            </a:r>
            <a:r>
              <a:rPr lang="en-US" altLang="zh-CN" smtClean="0"/>
              <a:t>——Microsoft </a:t>
            </a:r>
            <a:r>
              <a:rPr lang="zh-CN" altLang="en-US" smtClean="0"/>
              <a:t>基本类库是一个</a:t>
            </a:r>
            <a:r>
              <a:rPr lang="en-US" altLang="zh-CN" smtClean="0"/>
              <a:t>Windows</a:t>
            </a:r>
            <a:r>
              <a:rPr lang="zh-CN" altLang="en-US" smtClean="0"/>
              <a:t>应用程序框架，它定义了应用程序的结构，并实现了标准的用户接口：</a:t>
            </a:r>
          </a:p>
          <a:p>
            <a:pPr lvl="1" eaLnBrk="1" hangingPunct="1"/>
            <a:r>
              <a:rPr lang="zh-CN" altLang="en-US" smtClean="0"/>
              <a:t>管理窗口、菜单、对话框，实现基本的输入</a:t>
            </a:r>
            <a:r>
              <a:rPr lang="en-US" altLang="zh-CN" smtClean="0"/>
              <a:t>/</a:t>
            </a:r>
            <a:r>
              <a:rPr lang="zh-CN" altLang="en-US" smtClean="0"/>
              <a:t>输出和数据存储。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6673" name="标题 147251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CN" altLang="en-US" smtClean="0"/>
              <a:t>应用程序框架</a:t>
            </a:r>
          </a:p>
        </p:txBody>
      </p:sp>
      <p:sp>
        <p:nvSpPr>
          <p:cNvPr id="9219" name="文本占位符 147251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zh-CN" altLang="en-US" smtClean="0"/>
              <a:t>应用程序框架是一种类库的超集</a:t>
            </a:r>
          </a:p>
          <a:p>
            <a:pPr eaLnBrk="1" hangingPunct="1"/>
            <a:r>
              <a:rPr lang="zh-CN" altLang="en-US" smtClean="0"/>
              <a:t>在程序运行时，流程的控制多数是由框架实现的。</a:t>
            </a:r>
          </a:p>
          <a:p>
            <a:pPr eaLnBrk="1" hangingPunct="1"/>
            <a:r>
              <a:rPr lang="zh-CN" altLang="en-US" smtClean="0"/>
              <a:t>应用</a:t>
            </a:r>
            <a:r>
              <a:rPr lang="en-US" altLang="zh-CN" smtClean="0"/>
              <a:t>MFC</a:t>
            </a:r>
            <a:r>
              <a:rPr lang="zh-CN" altLang="en-US" smtClean="0"/>
              <a:t>框架来构造应用程序时，程序员的角色就是提供应用程序专用的代码，并指定这些代码是用来响应哪些消息和命令的，以使框架能够在消息和代码间建立联系。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8721" name="标题 147456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CN" smtClean="0"/>
              <a:t>"</a:t>
            </a:r>
            <a:r>
              <a:rPr lang="zh-CN" altLang="en-US" smtClean="0"/>
              <a:t>文档一视图</a:t>
            </a:r>
            <a:r>
              <a:rPr lang="en-US" altLang="zh-CN" smtClean="0"/>
              <a:t>"</a:t>
            </a:r>
            <a:r>
              <a:rPr lang="zh-CN" altLang="en-US" smtClean="0"/>
              <a:t>结构</a:t>
            </a:r>
          </a:p>
        </p:txBody>
      </p:sp>
      <p:sp>
        <p:nvSpPr>
          <p:cNvPr id="10243" name="文本占位符 147456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zh-CN" altLang="en-US" smtClean="0"/>
              <a:t>应用程序框架的核心是</a:t>
            </a:r>
            <a:r>
              <a:rPr lang="en-US" altLang="zh-CN" smtClean="0"/>
              <a:t>"</a:t>
            </a:r>
            <a:r>
              <a:rPr lang="zh-CN" altLang="en-US" smtClean="0"/>
              <a:t>文档一视图</a:t>
            </a:r>
            <a:r>
              <a:rPr lang="en-US" altLang="zh-CN" smtClean="0"/>
              <a:t>"</a:t>
            </a:r>
            <a:r>
              <a:rPr lang="zh-CN" altLang="en-US" smtClean="0"/>
              <a:t>结构。</a:t>
            </a:r>
            <a:r>
              <a:rPr lang="en-US" altLang="zh-CN" smtClean="0"/>
              <a:t>MFC</a:t>
            </a:r>
            <a:r>
              <a:rPr lang="zh-CN" altLang="en-US" smtClean="0"/>
              <a:t>通过</a:t>
            </a:r>
            <a:r>
              <a:rPr lang="en-US" altLang="zh-CN" smtClean="0"/>
              <a:t>"</a:t>
            </a:r>
            <a:r>
              <a:rPr lang="zh-CN" altLang="en-US" smtClean="0"/>
              <a:t>文档一视图</a:t>
            </a:r>
            <a:r>
              <a:rPr lang="en-US" altLang="zh-CN" smtClean="0"/>
              <a:t>"</a:t>
            </a:r>
            <a:r>
              <a:rPr lang="zh-CN" altLang="en-US" smtClean="0"/>
              <a:t>结构为应用程序提供一种将数据与视图相分离的存储方式。</a:t>
            </a:r>
          </a:p>
          <a:p>
            <a:pPr lvl="1" eaLnBrk="1" hangingPunct="1"/>
            <a:r>
              <a:rPr lang="zh-CN" altLang="en-US" smtClean="0"/>
              <a:t>文档类的作用是将应程序的数据保存在文档类对象中，以及从磁盘文件中读或向磁盘文件中写数据。</a:t>
            </a:r>
          </a:p>
          <a:p>
            <a:pPr lvl="1" eaLnBrk="1" hangingPunct="1"/>
            <a:r>
              <a:rPr lang="zh-CN" altLang="en-US" smtClean="0"/>
              <a:t>视图类的作用是显示数据和编辑数据。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0769" name="标题 1476609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85344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CN" altLang="en-US" sz="4000" smtClean="0"/>
              <a:t>使用</a:t>
            </a:r>
            <a:r>
              <a:rPr lang="en-US" altLang="zh-CN" sz="4000" smtClean="0"/>
              <a:t>Visual C++</a:t>
            </a:r>
            <a:r>
              <a:rPr lang="zh-CN" altLang="en-US" sz="4000" smtClean="0"/>
              <a:t>开发</a:t>
            </a:r>
            <a:r>
              <a:rPr lang="en-US" altLang="zh-CN" sz="4000" smtClean="0"/>
              <a:t>Windows</a:t>
            </a:r>
            <a:r>
              <a:rPr lang="zh-CN" altLang="en-US" sz="4000" smtClean="0"/>
              <a:t>程序</a:t>
            </a:r>
          </a:p>
        </p:txBody>
      </p:sp>
      <p:sp>
        <p:nvSpPr>
          <p:cNvPr id="11267" name="文本占位符 1476610"/>
          <p:cNvSpPr>
            <a:spLocks noGrp="1" noChangeArrowheads="1"/>
          </p:cNvSpPr>
          <p:nvPr>
            <p:ph idx="1"/>
          </p:nvPr>
        </p:nvSpPr>
        <p:spPr>
          <a:xfrm>
            <a:off x="1524000" y="1524000"/>
            <a:ext cx="6781800" cy="5029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zh-CN" altLang="en-US" sz="2000" smtClean="0"/>
              <a:t>建立一个应用程序框架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zh-CN" altLang="en-US" sz="2000" smtClean="0"/>
              <a:t>观察自动生成的应用程序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zh-CN" altLang="en-US" sz="2000" smtClean="0"/>
              <a:t>构造应用程序的用户接口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zh-CN" altLang="en-US" sz="2000" smtClean="0"/>
              <a:t>将菜单映射到消息处理函数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zh-CN" altLang="en-US" sz="2000" smtClean="0"/>
              <a:t>将工具栏按钮映射到命令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zh-CN" altLang="en-US" sz="2000" smtClean="0"/>
              <a:t>测试自己编写的消息处理函数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zh-CN" altLang="en-US" sz="2000" smtClean="0"/>
              <a:t>增加对话框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zh-CN" altLang="en-US" sz="2000" smtClean="0"/>
              <a:t>初始化、验证和提取对话框中的数据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zh-CN" altLang="en-US" sz="2000" smtClean="0"/>
              <a:t>创建新增的类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zh-CN" altLang="en-US" sz="2000" smtClean="0"/>
              <a:t>添加现成的组件到应用程序中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zh-CN" altLang="en-US" sz="2000" smtClean="0"/>
              <a:t>实现自己的文档类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zh-CN" altLang="en-US" sz="2000" smtClean="0"/>
              <a:t>实现</a:t>
            </a:r>
            <a:r>
              <a:rPr lang="en-US" altLang="zh-CN" sz="2000" smtClean="0"/>
              <a:t>Open</a:t>
            </a:r>
            <a:r>
              <a:rPr lang="zh-CN" altLang="en-US" sz="2000" smtClean="0"/>
              <a:t>、</a:t>
            </a:r>
            <a:r>
              <a:rPr lang="en-US" altLang="zh-CN" sz="2000" smtClean="0"/>
              <a:t>Save</a:t>
            </a:r>
            <a:r>
              <a:rPr lang="zh-CN" altLang="en-US" sz="2000" smtClean="0"/>
              <a:t>和</a:t>
            </a:r>
            <a:r>
              <a:rPr lang="en-US" altLang="zh-CN" sz="2000" smtClean="0"/>
              <a:t>Save As</a:t>
            </a:r>
            <a:r>
              <a:rPr lang="zh-CN" altLang="en-US" sz="2000" smtClean="0"/>
              <a:t>命令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zh-CN" altLang="en-US" sz="2000" smtClean="0"/>
              <a:t>实现视图类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zh-CN" altLang="en-US" sz="2000" smtClean="0"/>
              <a:t>改进缺省的打印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zh-CN" altLang="en-US" sz="2000" smtClean="0"/>
              <a:t>增加屏幕滚动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zh-CN" altLang="en-US" sz="2000" smtClean="0"/>
              <a:t>创建表单视图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zh-CN" altLang="en-US" sz="2000" smtClean="0"/>
              <a:t>创建数据库表单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zh-CN" altLang="en-US" sz="2000" smtClean="0"/>
              <a:t>构造（</a:t>
            </a:r>
            <a:r>
              <a:rPr lang="en-US" altLang="zh-CN" sz="2000" smtClean="0"/>
              <a:t>Build</a:t>
            </a:r>
            <a:r>
              <a:rPr lang="zh-CN" altLang="en-US" sz="2000" smtClean="0"/>
              <a:t>）、测试和调试应用程序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6433" name="标题 146227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CN" altLang="en-US" smtClean="0"/>
              <a:t>本章主要内容</a:t>
            </a:r>
          </a:p>
        </p:txBody>
      </p:sp>
      <p:sp>
        <p:nvSpPr>
          <p:cNvPr id="4099" name="文本占位符 146227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52425" eaLnBrk="1" hangingPunct="1">
              <a:lnSpc>
                <a:spcPct val="130000"/>
              </a:lnSpc>
            </a:pPr>
            <a:r>
              <a:rPr lang="en-US" altLang="zh-CN" smtClean="0"/>
              <a:t>Windows</a:t>
            </a:r>
            <a:r>
              <a:rPr lang="zh-CN" altLang="en-US" smtClean="0"/>
              <a:t>程序的基本结构</a:t>
            </a:r>
          </a:p>
          <a:p>
            <a:pPr marL="352425" eaLnBrk="1" hangingPunct="1">
              <a:lnSpc>
                <a:spcPct val="130000"/>
              </a:lnSpc>
            </a:pPr>
            <a:r>
              <a:rPr lang="en-US" altLang="zh-CN" smtClean="0"/>
              <a:t>MFC</a:t>
            </a:r>
            <a:r>
              <a:rPr lang="zh-CN" altLang="en-US" smtClean="0"/>
              <a:t>库简介</a:t>
            </a:r>
          </a:p>
          <a:p>
            <a:pPr marL="352425" eaLnBrk="1" hangingPunct="1">
              <a:lnSpc>
                <a:spcPct val="130000"/>
              </a:lnSpc>
            </a:pPr>
            <a:r>
              <a:rPr lang="zh-CN" altLang="en-US" smtClean="0"/>
              <a:t>使用</a:t>
            </a:r>
            <a:r>
              <a:rPr lang="en-US" altLang="zh-CN" smtClean="0"/>
              <a:t>Visual C++</a:t>
            </a:r>
            <a:r>
              <a:rPr lang="zh-CN" altLang="en-US" smtClean="0"/>
              <a:t>开发</a:t>
            </a:r>
            <a:r>
              <a:rPr lang="en-US" altLang="zh-CN" smtClean="0"/>
              <a:t>Windows</a:t>
            </a:r>
            <a:r>
              <a:rPr lang="zh-CN" altLang="en-US" smtClean="0"/>
              <a:t>程序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矩形 1464321"/>
          <p:cNvSpPr>
            <a:spLocks noChangeArrowheads="1"/>
          </p:cNvSpPr>
          <p:nvPr/>
        </p:nvSpPr>
        <p:spPr bwMode="auto">
          <a:xfrm>
            <a:off x="6705600" y="4941888"/>
            <a:ext cx="2438400" cy="1524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428482" name="标题 146432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CN" smtClean="0"/>
              <a:t>Windows</a:t>
            </a:r>
            <a:r>
              <a:rPr lang="zh-CN" altLang="en-US" smtClean="0"/>
              <a:t>程序的基本结构</a:t>
            </a:r>
          </a:p>
        </p:txBody>
      </p:sp>
      <p:grpSp>
        <p:nvGrpSpPr>
          <p:cNvPr id="2" name="组合 1464323"/>
          <p:cNvGrpSpPr>
            <a:grpSpLocks/>
          </p:cNvGrpSpPr>
          <p:nvPr/>
        </p:nvGrpSpPr>
        <p:grpSpPr bwMode="auto">
          <a:xfrm>
            <a:off x="304800" y="1676400"/>
            <a:ext cx="8577263" cy="4724400"/>
            <a:chOff x="192" y="960"/>
            <a:chExt cx="5403" cy="3216"/>
          </a:xfrm>
        </p:grpSpPr>
        <p:sp>
          <p:nvSpPr>
            <p:cNvPr id="5129" name="流程图: 终止 1464324"/>
            <p:cNvSpPr>
              <a:spLocks noChangeArrowheads="1"/>
            </p:cNvSpPr>
            <p:nvPr/>
          </p:nvSpPr>
          <p:spPr bwMode="auto">
            <a:xfrm>
              <a:off x="624" y="960"/>
              <a:ext cx="1056" cy="240"/>
            </a:xfrm>
            <a:prstGeom prst="flowChartTerminator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zh-CN" altLang="en-US" sz="1800">
                  <a:ea typeface="宋体" pitchFamily="2" charset="-122"/>
                </a:rPr>
                <a:t>开始执行</a:t>
              </a:r>
            </a:p>
          </p:txBody>
        </p:sp>
        <p:sp>
          <p:nvSpPr>
            <p:cNvPr id="5130" name="流程图: 过程 1464325"/>
            <p:cNvSpPr>
              <a:spLocks noChangeArrowheads="1"/>
            </p:cNvSpPr>
            <p:nvPr/>
          </p:nvSpPr>
          <p:spPr bwMode="auto">
            <a:xfrm>
              <a:off x="624" y="1344"/>
              <a:ext cx="1056" cy="192"/>
            </a:xfrm>
            <a:prstGeom prst="flowChartProcess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zh-CN" altLang="en-US" sz="1800">
                  <a:ea typeface="宋体" pitchFamily="2" charset="-122"/>
                </a:rPr>
                <a:t>初始化应用</a:t>
              </a:r>
            </a:p>
          </p:txBody>
        </p:sp>
        <p:sp>
          <p:nvSpPr>
            <p:cNvPr id="5131" name="流程图: 过程 1464326"/>
            <p:cNvSpPr>
              <a:spLocks noChangeArrowheads="1"/>
            </p:cNvSpPr>
            <p:nvPr/>
          </p:nvSpPr>
          <p:spPr bwMode="auto">
            <a:xfrm>
              <a:off x="624" y="1680"/>
              <a:ext cx="1056" cy="384"/>
            </a:xfrm>
            <a:prstGeom prst="flowChartProcess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zh-CN" altLang="en-US" sz="1800">
                  <a:ea typeface="宋体" pitchFamily="2" charset="-122"/>
                </a:rPr>
                <a:t>初始化和创建应用窗口</a:t>
              </a:r>
            </a:p>
          </p:txBody>
        </p:sp>
        <p:sp>
          <p:nvSpPr>
            <p:cNvPr id="5132" name="流程图: 过程 1464327"/>
            <p:cNvSpPr>
              <a:spLocks noChangeArrowheads="1"/>
            </p:cNvSpPr>
            <p:nvPr/>
          </p:nvSpPr>
          <p:spPr bwMode="auto">
            <a:xfrm>
              <a:off x="528" y="2256"/>
              <a:ext cx="1248" cy="576"/>
            </a:xfrm>
            <a:prstGeom prst="flowChartProcess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zh-CN" altLang="en-US" sz="1800">
                  <a:ea typeface="宋体" pitchFamily="2" charset="-122"/>
                </a:rPr>
                <a:t>进入消息循环并从消息队列得到一个消息</a:t>
              </a:r>
            </a:p>
          </p:txBody>
        </p:sp>
        <p:sp>
          <p:nvSpPr>
            <p:cNvPr id="5133" name="流程图: 决策 1464328"/>
            <p:cNvSpPr>
              <a:spLocks noChangeArrowheads="1"/>
            </p:cNvSpPr>
            <p:nvPr/>
          </p:nvSpPr>
          <p:spPr bwMode="auto">
            <a:xfrm>
              <a:off x="192" y="3048"/>
              <a:ext cx="1920" cy="624"/>
            </a:xfrm>
            <a:prstGeom prst="flowChartDecision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zh-CN" altLang="en-US" sz="1800">
                  <a:ea typeface="宋体" pitchFamily="2" charset="-122"/>
                </a:rPr>
                <a:t>当前消息是否“退出”</a:t>
              </a:r>
              <a:r>
                <a:rPr lang="en-US" altLang="zh-CN" sz="1800">
                  <a:ea typeface="宋体" pitchFamily="2" charset="-122"/>
                </a:rPr>
                <a:t>?</a:t>
              </a:r>
            </a:p>
          </p:txBody>
        </p:sp>
        <p:sp>
          <p:nvSpPr>
            <p:cNvPr id="5134" name="流程图: 终止 1464329"/>
            <p:cNvSpPr>
              <a:spLocks noChangeArrowheads="1"/>
            </p:cNvSpPr>
            <p:nvPr/>
          </p:nvSpPr>
          <p:spPr bwMode="auto">
            <a:xfrm>
              <a:off x="624" y="3936"/>
              <a:ext cx="1056" cy="240"/>
            </a:xfrm>
            <a:prstGeom prst="flowChartTerminator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zh-CN" altLang="en-US" sz="1800">
                  <a:ea typeface="宋体" pitchFamily="2" charset="-122"/>
                </a:rPr>
                <a:t>终止执行</a:t>
              </a:r>
            </a:p>
          </p:txBody>
        </p:sp>
        <p:sp>
          <p:nvSpPr>
            <p:cNvPr id="5135" name="流程图: 决策 1464330"/>
            <p:cNvSpPr>
              <a:spLocks noChangeArrowheads="1"/>
            </p:cNvSpPr>
            <p:nvPr/>
          </p:nvSpPr>
          <p:spPr bwMode="auto">
            <a:xfrm>
              <a:off x="2352" y="3024"/>
              <a:ext cx="1920" cy="672"/>
            </a:xfrm>
            <a:prstGeom prst="flowChartDecision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zh-CN" altLang="en-US" sz="1600">
                  <a:ea typeface="宋体" pitchFamily="2" charset="-122"/>
                </a:rPr>
                <a:t>程序是否定义了对此消息的处理</a:t>
              </a:r>
            </a:p>
          </p:txBody>
        </p:sp>
        <p:sp>
          <p:nvSpPr>
            <p:cNvPr id="5136" name="流程图: 过程 1464331"/>
            <p:cNvSpPr>
              <a:spLocks noChangeArrowheads="1"/>
            </p:cNvSpPr>
            <p:nvPr/>
          </p:nvSpPr>
          <p:spPr bwMode="auto">
            <a:xfrm>
              <a:off x="2616" y="3936"/>
              <a:ext cx="1392" cy="240"/>
            </a:xfrm>
            <a:prstGeom prst="flowChartProcess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zh-CN" altLang="en-US" sz="1800">
                  <a:ea typeface="宋体" pitchFamily="2" charset="-122"/>
                </a:rPr>
                <a:t>进行默认处理</a:t>
              </a:r>
            </a:p>
          </p:txBody>
        </p:sp>
        <p:sp>
          <p:nvSpPr>
            <p:cNvPr id="5137" name="流程图: 过程 1464332"/>
            <p:cNvSpPr>
              <a:spLocks noChangeArrowheads="1"/>
            </p:cNvSpPr>
            <p:nvPr/>
          </p:nvSpPr>
          <p:spPr bwMode="auto">
            <a:xfrm>
              <a:off x="4512" y="3168"/>
              <a:ext cx="864" cy="384"/>
            </a:xfrm>
            <a:prstGeom prst="flowChartProcess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zh-CN" altLang="en-US" sz="1800">
                  <a:ea typeface="宋体" pitchFamily="2" charset="-122"/>
                </a:rPr>
                <a:t>处理消息</a:t>
              </a:r>
            </a:p>
          </p:txBody>
        </p:sp>
        <p:sp>
          <p:nvSpPr>
            <p:cNvPr id="5138" name="直接连接符 1464333"/>
            <p:cNvSpPr>
              <a:spLocks noChangeShapeType="1"/>
            </p:cNvSpPr>
            <p:nvPr/>
          </p:nvSpPr>
          <p:spPr bwMode="auto">
            <a:xfrm>
              <a:off x="1152" y="1200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139" name="直接连接符 1464334"/>
            <p:cNvSpPr>
              <a:spLocks noChangeShapeType="1"/>
            </p:cNvSpPr>
            <p:nvPr/>
          </p:nvSpPr>
          <p:spPr bwMode="auto">
            <a:xfrm>
              <a:off x="1152" y="153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140" name="直接连接符 1464335"/>
            <p:cNvSpPr>
              <a:spLocks noChangeShapeType="1"/>
            </p:cNvSpPr>
            <p:nvPr/>
          </p:nvSpPr>
          <p:spPr bwMode="auto">
            <a:xfrm>
              <a:off x="1152" y="2064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141" name="直接连接符 1464336"/>
            <p:cNvSpPr>
              <a:spLocks noChangeShapeType="1"/>
            </p:cNvSpPr>
            <p:nvPr/>
          </p:nvSpPr>
          <p:spPr bwMode="auto">
            <a:xfrm>
              <a:off x="1152" y="2832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142" name="直接连接符 1464337"/>
            <p:cNvSpPr>
              <a:spLocks noChangeShapeType="1"/>
            </p:cNvSpPr>
            <p:nvPr/>
          </p:nvSpPr>
          <p:spPr bwMode="auto">
            <a:xfrm>
              <a:off x="1152" y="3648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143" name="直接连接符 1464338"/>
            <p:cNvSpPr>
              <a:spLocks noChangeShapeType="1"/>
            </p:cNvSpPr>
            <p:nvPr/>
          </p:nvSpPr>
          <p:spPr bwMode="auto">
            <a:xfrm>
              <a:off x="2095" y="3360"/>
              <a:ext cx="26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144" name="直接连接符 1464339"/>
            <p:cNvSpPr>
              <a:spLocks noChangeShapeType="1"/>
            </p:cNvSpPr>
            <p:nvPr/>
          </p:nvSpPr>
          <p:spPr bwMode="auto">
            <a:xfrm>
              <a:off x="4261" y="3360"/>
              <a:ext cx="24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145" name="直接连接符 1464340"/>
            <p:cNvSpPr>
              <a:spLocks noChangeShapeType="1"/>
            </p:cNvSpPr>
            <p:nvPr/>
          </p:nvSpPr>
          <p:spPr bwMode="auto">
            <a:xfrm>
              <a:off x="3312" y="3712"/>
              <a:ext cx="0" cy="2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146" name="任意多边形 1464341"/>
            <p:cNvSpPr>
              <a:spLocks noChangeArrowheads="1"/>
            </p:cNvSpPr>
            <p:nvPr/>
          </p:nvSpPr>
          <p:spPr bwMode="auto">
            <a:xfrm>
              <a:off x="1779" y="2506"/>
              <a:ext cx="3816" cy="1545"/>
            </a:xfrm>
            <a:custGeom>
              <a:avLst/>
              <a:gdLst>
                <a:gd name="T0" fmla="*/ 2248 w 3816"/>
                <a:gd name="T1" fmla="*/ 1545 h 1545"/>
                <a:gd name="T2" fmla="*/ 3816 w 3816"/>
                <a:gd name="T3" fmla="*/ 1545 h 1545"/>
                <a:gd name="T4" fmla="*/ 3816 w 3816"/>
                <a:gd name="T5" fmla="*/ 0 h 1545"/>
                <a:gd name="T6" fmla="*/ 0 w 3816"/>
                <a:gd name="T7" fmla="*/ 0 h 154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816"/>
                <a:gd name="T13" fmla="*/ 0 h 1545"/>
                <a:gd name="T14" fmla="*/ 3816 w 3816"/>
                <a:gd name="T15" fmla="*/ 1545 h 154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816" h="1545">
                  <a:moveTo>
                    <a:pt x="2248" y="1545"/>
                  </a:moveTo>
                  <a:lnTo>
                    <a:pt x="3816" y="1545"/>
                  </a:lnTo>
                  <a:lnTo>
                    <a:pt x="3816" y="0"/>
                  </a:lnTo>
                  <a:lnTo>
                    <a:pt x="0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147" name="直接连接符 1464342"/>
            <p:cNvSpPr>
              <a:spLocks noChangeShapeType="1"/>
            </p:cNvSpPr>
            <p:nvPr/>
          </p:nvSpPr>
          <p:spPr bwMode="auto">
            <a:xfrm>
              <a:off x="5373" y="3360"/>
              <a:ext cx="22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5125" name="文本框 1464343"/>
          <p:cNvSpPr txBox="1">
            <a:spLocks noChangeArrowheads="1"/>
          </p:cNvSpPr>
          <p:nvPr/>
        </p:nvSpPr>
        <p:spPr bwMode="auto">
          <a:xfrm>
            <a:off x="3200400" y="4800600"/>
            <a:ext cx="457200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000">
                <a:ea typeface="宋体" pitchFamily="2" charset="-122"/>
              </a:rPr>
              <a:t>否</a:t>
            </a:r>
          </a:p>
        </p:txBody>
      </p:sp>
      <p:sp>
        <p:nvSpPr>
          <p:cNvPr id="5126" name="文本框 1464344"/>
          <p:cNvSpPr txBox="1">
            <a:spLocks noChangeArrowheads="1"/>
          </p:cNvSpPr>
          <p:nvPr/>
        </p:nvSpPr>
        <p:spPr bwMode="auto">
          <a:xfrm>
            <a:off x="5334000" y="5638800"/>
            <a:ext cx="457200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000">
                <a:ea typeface="宋体" pitchFamily="2" charset="-122"/>
              </a:rPr>
              <a:t>否</a:t>
            </a:r>
          </a:p>
        </p:txBody>
      </p:sp>
      <p:sp>
        <p:nvSpPr>
          <p:cNvPr id="5127" name="文本框 1464345"/>
          <p:cNvSpPr txBox="1">
            <a:spLocks noChangeArrowheads="1"/>
          </p:cNvSpPr>
          <p:nvPr/>
        </p:nvSpPr>
        <p:spPr bwMode="auto">
          <a:xfrm>
            <a:off x="1981200" y="5562600"/>
            <a:ext cx="457200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000">
                <a:ea typeface="宋体" pitchFamily="2" charset="-122"/>
              </a:rPr>
              <a:t>是</a:t>
            </a:r>
          </a:p>
        </p:txBody>
      </p:sp>
      <p:sp>
        <p:nvSpPr>
          <p:cNvPr id="5128" name="文本框 1464346"/>
          <p:cNvSpPr txBox="1">
            <a:spLocks noChangeArrowheads="1"/>
          </p:cNvSpPr>
          <p:nvPr/>
        </p:nvSpPr>
        <p:spPr bwMode="auto">
          <a:xfrm>
            <a:off x="6477000" y="4648200"/>
            <a:ext cx="457200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000">
                <a:ea typeface="宋体" pitchFamily="2" charset="-122"/>
              </a:rPr>
              <a:t>是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0529" name="标题 146636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CN" smtClean="0"/>
              <a:t>WinMain()</a:t>
            </a:r>
            <a:r>
              <a:rPr lang="zh-CN" altLang="en-US" smtClean="0"/>
              <a:t>函数</a:t>
            </a:r>
          </a:p>
        </p:txBody>
      </p:sp>
      <p:sp>
        <p:nvSpPr>
          <p:cNvPr id="6147" name="文本占位符 1466370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140000"/>
              </a:lnSpc>
            </a:pPr>
            <a:r>
              <a:rPr lang="zh-CN" altLang="en-US" smtClean="0"/>
              <a:t>初始化应用</a:t>
            </a:r>
          </a:p>
          <a:p>
            <a:pPr eaLnBrk="1" hangingPunct="1">
              <a:lnSpc>
                <a:spcPct val="140000"/>
              </a:lnSpc>
            </a:pPr>
            <a:r>
              <a:rPr lang="zh-CN" altLang="en-US" smtClean="0"/>
              <a:t>初始化和创建应用窗口</a:t>
            </a:r>
          </a:p>
          <a:p>
            <a:pPr eaLnBrk="1" hangingPunct="1">
              <a:lnSpc>
                <a:spcPct val="140000"/>
              </a:lnSpc>
            </a:pPr>
            <a:r>
              <a:rPr lang="zh-CN" altLang="en-US" smtClean="0"/>
              <a:t>进入应用程序的消息循环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2577" name="标题 146841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CN" altLang="en-US" smtClean="0"/>
              <a:t>窗口过程</a:t>
            </a:r>
            <a:r>
              <a:rPr lang="en-US" altLang="zh-CN" smtClean="0"/>
              <a:t>WndProc()</a:t>
            </a:r>
          </a:p>
        </p:txBody>
      </p:sp>
      <p:sp>
        <p:nvSpPr>
          <p:cNvPr id="7171" name="文本占位符 1468418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800100" eaLnBrk="1" hangingPunct="1">
              <a:lnSpc>
                <a:spcPct val="130000"/>
              </a:lnSpc>
              <a:buFont typeface="Wingdings" pitchFamily="2" charset="2"/>
              <a:buNone/>
            </a:pPr>
            <a:r>
              <a:rPr lang="zh-CN" altLang="en-US" smtClean="0"/>
              <a:t>执行窗口的消息处理：</a:t>
            </a:r>
          </a:p>
          <a:p>
            <a:pPr marL="0" indent="800100" eaLnBrk="1" hangingPunct="1">
              <a:lnSpc>
                <a:spcPct val="130000"/>
              </a:lnSpc>
              <a:buFont typeface="Wingdings" pitchFamily="2" charset="2"/>
              <a:buNone/>
            </a:pPr>
            <a:r>
              <a:rPr lang="zh-CN" altLang="en-US" smtClean="0"/>
              <a:t>分析消息信息，决定应用程序如何处理消息或响应一个事件。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285852" y="4143380"/>
            <a:ext cx="72866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mtClean="0"/>
              <a:t>一个</a:t>
            </a:r>
            <a:r>
              <a:rPr lang="en-US" altLang="zh-CN" smtClean="0"/>
              <a:t>switch……case</a:t>
            </a:r>
            <a:r>
              <a:rPr lang="zh-CN" altLang="en-US" smtClean="0"/>
              <a:t>结构</a:t>
            </a:r>
            <a:endParaRPr lang="zh-CN" alt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CN" altLang="en-US" smtClean="0"/>
              <a:t>消息映射（</a:t>
            </a:r>
            <a:r>
              <a:rPr lang="en-US" altLang="zh-CN" smtClean="0"/>
              <a:t>Message Map</a:t>
            </a:r>
            <a:r>
              <a:rPr lang="zh-CN" altLang="en-US" smtClean="0"/>
              <a:t>）的雏形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-360000">
              <a:lnSpc>
                <a:spcPct val="120000"/>
              </a:lnSpc>
              <a:buNone/>
            </a:pPr>
            <a:r>
              <a:rPr lang="zh-CN" altLang="en-US" smtClean="0"/>
              <a:t>        有没有</a:t>
            </a:r>
            <a:r>
              <a:rPr lang="zh-CN" altLang="en-US" smtClean="0"/>
              <a:t>可能把窗口函数的内容设计得更模块化、更一般化些？下面是一种</a:t>
            </a:r>
            <a:r>
              <a:rPr lang="zh-CN" altLang="en-US" smtClean="0"/>
              <a:t>作法</a:t>
            </a:r>
            <a:r>
              <a:rPr lang="zh-CN" altLang="en-US" smtClean="0"/>
              <a:t>。首先</a:t>
            </a:r>
            <a:r>
              <a:rPr lang="zh-CN" altLang="en-US" smtClean="0"/>
              <a:t>，定义一个</a:t>
            </a:r>
            <a:r>
              <a:rPr lang="en-US" altLang="zh-CN" i="1" smtClean="0"/>
              <a:t>MSGMAP_ENTRY </a:t>
            </a:r>
            <a:r>
              <a:rPr lang="zh-CN" altLang="en-US" i="1" smtClean="0"/>
              <a:t>结构和一个</a:t>
            </a:r>
            <a:r>
              <a:rPr lang="en-US" altLang="zh-CN" i="1" smtClean="0"/>
              <a:t>dim </a:t>
            </a:r>
            <a:r>
              <a:rPr lang="zh-CN" altLang="en-US" i="1" smtClean="0"/>
              <a:t>宏：</a:t>
            </a:r>
          </a:p>
          <a:p>
            <a:pPr>
              <a:buNone/>
            </a:pPr>
            <a:r>
              <a:rPr lang="en-US" altLang="zh-CN" smtClean="0"/>
              <a:t>struct MSGMAP_ENTRY {</a:t>
            </a:r>
          </a:p>
          <a:p>
            <a:pPr>
              <a:buNone/>
            </a:pPr>
            <a:r>
              <a:rPr lang="en-US" altLang="zh-CN" smtClean="0"/>
              <a:t>        UINT </a:t>
            </a:r>
            <a:r>
              <a:rPr lang="en-US" altLang="zh-CN" smtClean="0"/>
              <a:t>nMessage;</a:t>
            </a:r>
          </a:p>
          <a:p>
            <a:pPr>
              <a:buNone/>
            </a:pPr>
            <a:r>
              <a:rPr lang="en-US" altLang="zh-CN" smtClean="0"/>
              <a:t>        LONG </a:t>
            </a:r>
            <a:r>
              <a:rPr lang="en-US" altLang="zh-CN" smtClean="0"/>
              <a:t>(*pfn)(HWND, UINT, WPARAM, LPARAM);</a:t>
            </a:r>
          </a:p>
          <a:p>
            <a:pPr>
              <a:buNone/>
            </a:pPr>
            <a:r>
              <a:rPr lang="en-US" altLang="zh-CN" smtClean="0"/>
              <a:t>};</a:t>
            </a:r>
          </a:p>
          <a:p>
            <a:pPr>
              <a:buNone/>
            </a:pPr>
            <a:r>
              <a:rPr lang="en-US" altLang="zh-CN" smtClean="0"/>
              <a:t>#define dim(x) (sizeof(x) / </a:t>
            </a:r>
            <a:r>
              <a:rPr lang="en-US" altLang="zh-CN" smtClean="0"/>
              <a:t>sizeof(x[0</a:t>
            </a:r>
            <a:r>
              <a:rPr lang="en-US" altLang="zh-CN" smtClean="0"/>
              <a:t>]))</a:t>
            </a:r>
          </a:p>
          <a:p>
            <a:pPr marL="0">
              <a:lnSpc>
                <a:spcPct val="120000"/>
              </a:lnSpc>
              <a:buNone/>
            </a:pPr>
            <a:r>
              <a:rPr lang="zh-CN" altLang="en-US" sz="3100" smtClean="0"/>
              <a:t>请注意</a:t>
            </a:r>
            <a:r>
              <a:rPr lang="en-US" altLang="zh-CN" sz="3100" smtClean="0"/>
              <a:t>MSGMAP_ENTRY </a:t>
            </a:r>
            <a:r>
              <a:rPr lang="zh-CN" altLang="en-US" sz="3100" smtClean="0"/>
              <a:t>的第二元素</a:t>
            </a:r>
            <a:r>
              <a:rPr lang="en-US" altLang="zh-CN" sz="3100" smtClean="0"/>
              <a:t>pfn </a:t>
            </a:r>
            <a:r>
              <a:rPr lang="zh-CN" altLang="en-US" sz="3100" smtClean="0"/>
              <a:t>是一个函数指针，我准备以此指针所指之函数处理</a:t>
            </a:r>
            <a:r>
              <a:rPr lang="en-US" altLang="zh-CN" sz="3100" smtClean="0"/>
              <a:t>nMessage </a:t>
            </a:r>
            <a:r>
              <a:rPr lang="zh-CN" altLang="en-US" sz="3100" smtClean="0"/>
              <a:t>消息。这正是对象导向观念中把「资料」和「处理资料的方法</a:t>
            </a:r>
            <a:r>
              <a:rPr lang="zh-CN" altLang="en-US" sz="3100" smtClean="0"/>
              <a:t>」</a:t>
            </a:r>
            <a:r>
              <a:rPr lang="zh-CN" altLang="en-US" sz="3100" smtClean="0"/>
              <a:t>封装起来</a:t>
            </a:r>
            <a:r>
              <a:rPr lang="zh-CN" altLang="en-US" sz="3100" smtClean="0"/>
              <a:t>的一种具体实现，只不过我们用的不是</a:t>
            </a:r>
            <a:r>
              <a:rPr lang="en-US" altLang="zh-CN" sz="3100" smtClean="0"/>
              <a:t>C++ </a:t>
            </a:r>
            <a:r>
              <a:rPr lang="zh-CN" altLang="en-US" sz="3100" smtClean="0"/>
              <a:t>语言。</a:t>
            </a:r>
            <a:endParaRPr lang="en-US" altLang="zh-CN" sz="3100" smtClean="0"/>
          </a:p>
        </p:txBody>
      </p:sp>
      <p:sp>
        <p:nvSpPr>
          <p:cNvPr id="4" name="TextBox 3"/>
          <p:cNvSpPr txBox="1"/>
          <p:nvPr/>
        </p:nvSpPr>
        <p:spPr>
          <a:xfrm>
            <a:off x="714348" y="6215082"/>
            <a:ext cx="66437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mtClean="0"/>
              <a:t>https://www.toutiao.com/i6859920854780740100/</a:t>
            </a:r>
            <a:endParaRPr lang="zh-CN" altLang="en-US"/>
          </a:p>
        </p:txBody>
      </p:sp>
      <p:sp>
        <p:nvSpPr>
          <p:cNvPr id="5" name="TextBox 4"/>
          <p:cNvSpPr txBox="1"/>
          <p:nvPr/>
        </p:nvSpPr>
        <p:spPr>
          <a:xfrm>
            <a:off x="500034" y="5857892"/>
            <a:ext cx="7143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mtClean="0"/>
              <a:t>消息映射结构体数据</a:t>
            </a:r>
            <a:r>
              <a:rPr lang="en-US" altLang="zh-CN" smtClean="0"/>
              <a:t>+for</a:t>
            </a:r>
            <a:r>
              <a:rPr lang="zh-CN" altLang="en-US" smtClean="0"/>
              <a:t>循环取代</a:t>
            </a:r>
            <a:r>
              <a:rPr lang="en-US" altLang="zh-CN" smtClean="0"/>
              <a:t>switch</a:t>
            </a:r>
            <a:r>
              <a:rPr lang="zh-CN" altLang="en-US" smtClean="0"/>
              <a:t>的消息响应结构，实现模块化</a:t>
            </a:r>
            <a:endParaRPr lang="zh-CN" alt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>
              <a:lnSpc>
                <a:spcPct val="120000"/>
              </a:lnSpc>
              <a:buNone/>
            </a:pPr>
            <a:r>
              <a:rPr lang="zh-CN" altLang="en-US" smtClean="0"/>
              <a:t>接下来，组织两个数组</a:t>
            </a:r>
            <a:r>
              <a:rPr lang="en-US" altLang="zh-CN" i="1" smtClean="0"/>
              <a:t>_messageEntries[ ] </a:t>
            </a:r>
            <a:r>
              <a:rPr lang="zh-CN" altLang="en-US" i="1" smtClean="0"/>
              <a:t>和</a:t>
            </a:r>
            <a:r>
              <a:rPr lang="en-US" altLang="zh-CN" i="1" smtClean="0"/>
              <a:t>_commandEntries[ ]</a:t>
            </a:r>
            <a:r>
              <a:rPr lang="zh-CN" altLang="en-US" i="1" smtClean="0"/>
              <a:t>，把程序中欲处理的消</a:t>
            </a:r>
          </a:p>
          <a:p>
            <a:pPr marL="0">
              <a:lnSpc>
                <a:spcPct val="120000"/>
              </a:lnSpc>
              <a:buNone/>
            </a:pPr>
            <a:r>
              <a:rPr lang="zh-CN" altLang="en-US" smtClean="0"/>
              <a:t>息以及消息处理例程的关联性建立</a:t>
            </a:r>
            <a:r>
              <a:rPr lang="zh-CN" altLang="en-US" smtClean="0"/>
              <a:t>起来</a:t>
            </a:r>
            <a:r>
              <a:rPr lang="zh-CN" altLang="en-US" smtClean="0"/>
              <a:t>：</a:t>
            </a:r>
            <a:endParaRPr lang="en-US" altLang="zh-CN" smtClean="0"/>
          </a:p>
          <a:p>
            <a:pPr>
              <a:buNone/>
            </a:pPr>
            <a:r>
              <a:rPr lang="en-US" altLang="zh-CN" sz="2800" smtClean="0">
                <a:solidFill>
                  <a:schemeClr val="accent1"/>
                </a:solidFill>
              </a:rPr>
              <a:t>// </a:t>
            </a:r>
            <a:r>
              <a:rPr lang="zh-CN" altLang="en-US" sz="2800" smtClean="0">
                <a:solidFill>
                  <a:schemeClr val="accent1"/>
                </a:solidFill>
              </a:rPr>
              <a:t>消息与处理例程之对照表格</a:t>
            </a:r>
          </a:p>
          <a:p>
            <a:pPr>
              <a:buNone/>
            </a:pPr>
            <a:r>
              <a:rPr lang="en-US" altLang="zh-CN" sz="2800" smtClean="0">
                <a:solidFill>
                  <a:schemeClr val="accent1"/>
                </a:solidFill>
              </a:rPr>
              <a:t>struct MSGMAP_ENTRY _messageEntries[] =</a:t>
            </a:r>
          </a:p>
          <a:p>
            <a:pPr>
              <a:buNone/>
            </a:pPr>
            <a:r>
              <a:rPr lang="en-US" altLang="zh-CN" sz="2800" smtClean="0">
                <a:solidFill>
                  <a:schemeClr val="accent1"/>
                </a:solidFill>
              </a:rPr>
              <a:t>{</a:t>
            </a:r>
          </a:p>
          <a:p>
            <a:pPr lvl="1">
              <a:buNone/>
            </a:pPr>
            <a:r>
              <a:rPr lang="en-US" altLang="zh-CN" sz="2400" smtClean="0">
                <a:solidFill>
                  <a:schemeClr val="accent1"/>
                </a:solidFill>
              </a:rPr>
              <a:t>WM_CREATE, OnCreate,</a:t>
            </a:r>
          </a:p>
          <a:p>
            <a:pPr lvl="1">
              <a:buNone/>
            </a:pPr>
            <a:r>
              <a:rPr lang="en-US" altLang="zh-CN" sz="2400" smtClean="0">
                <a:solidFill>
                  <a:schemeClr val="accent1"/>
                </a:solidFill>
              </a:rPr>
              <a:t>WM_PAINT, OnPaint,</a:t>
            </a:r>
          </a:p>
          <a:p>
            <a:pPr lvl="1">
              <a:buNone/>
            </a:pPr>
            <a:r>
              <a:rPr lang="en-US" altLang="zh-CN" sz="2400" smtClean="0">
                <a:solidFill>
                  <a:schemeClr val="accent1"/>
                </a:solidFill>
              </a:rPr>
              <a:t>WM_SIZE, OnSize,</a:t>
            </a:r>
          </a:p>
          <a:p>
            <a:pPr lvl="1">
              <a:buNone/>
            </a:pPr>
            <a:r>
              <a:rPr lang="en-US" altLang="zh-CN" sz="2400" smtClean="0">
                <a:solidFill>
                  <a:schemeClr val="accent1"/>
                </a:solidFill>
              </a:rPr>
              <a:t>WM_COMMAND, OnCommand,</a:t>
            </a:r>
          </a:p>
          <a:p>
            <a:pPr lvl="1">
              <a:buNone/>
            </a:pPr>
            <a:r>
              <a:rPr lang="en-US" altLang="zh-CN" sz="2400" smtClean="0">
                <a:solidFill>
                  <a:schemeClr val="accent1"/>
                </a:solidFill>
              </a:rPr>
              <a:t>WM_SETFOCUS, OnSetFocus,</a:t>
            </a:r>
          </a:p>
          <a:p>
            <a:pPr lvl="1">
              <a:buNone/>
            </a:pPr>
            <a:r>
              <a:rPr lang="en-US" altLang="zh-CN" sz="2400" smtClean="0">
                <a:solidFill>
                  <a:schemeClr val="accent1"/>
                </a:solidFill>
              </a:rPr>
              <a:t>WM_CLOSE, OnClose,</a:t>
            </a:r>
          </a:p>
          <a:p>
            <a:pPr lvl="1">
              <a:buNone/>
            </a:pPr>
            <a:r>
              <a:rPr lang="en-US" altLang="zh-CN" sz="2400" smtClean="0">
                <a:solidFill>
                  <a:schemeClr val="accent1"/>
                </a:solidFill>
              </a:rPr>
              <a:t>WM_DESTROY, OnDestroy,</a:t>
            </a:r>
          </a:p>
          <a:p>
            <a:pPr>
              <a:buNone/>
            </a:pPr>
            <a:r>
              <a:rPr lang="en-US" altLang="zh-CN" sz="2800" smtClean="0">
                <a:solidFill>
                  <a:schemeClr val="accent1"/>
                </a:solidFill>
              </a:rPr>
              <a:t>} </a:t>
            </a:r>
            <a:r>
              <a:rPr lang="en-US" altLang="zh-CN" sz="2800" smtClean="0">
                <a:solidFill>
                  <a:schemeClr val="accent1"/>
                </a:solidFill>
              </a:rPr>
              <a:t>; </a:t>
            </a:r>
            <a:r>
              <a:rPr lang="en-US" altLang="zh-CN" sz="2800" smtClean="0">
                <a:solidFill>
                  <a:schemeClr val="accent1"/>
                </a:solidFill>
              </a:rPr>
              <a:t>       </a:t>
            </a:r>
            <a:r>
              <a:rPr lang="zh-CN" altLang="en-US" sz="2800" smtClean="0"/>
              <a:t>↑                      ↑</a:t>
            </a:r>
            <a:endParaRPr lang="zh-CN" altLang="en-US" sz="2800" smtClean="0"/>
          </a:p>
          <a:p>
            <a:pPr>
              <a:buNone/>
            </a:pPr>
            <a:r>
              <a:rPr lang="zh-CN" altLang="en-US" sz="2800" smtClean="0"/>
              <a:t>        这</a:t>
            </a:r>
            <a:r>
              <a:rPr lang="zh-CN" altLang="en-US" sz="2800" smtClean="0"/>
              <a:t>是</a:t>
            </a:r>
            <a:r>
              <a:rPr lang="zh-CN" altLang="en-US" sz="2800" smtClean="0"/>
              <a:t>消息 </a:t>
            </a:r>
            <a:r>
              <a:rPr lang="zh-CN" altLang="en-US" sz="2800" smtClean="0"/>
              <a:t>     这</a:t>
            </a:r>
            <a:r>
              <a:rPr lang="zh-CN" altLang="en-US" sz="2800" smtClean="0"/>
              <a:t>是消息处理例程</a:t>
            </a:r>
            <a:endParaRPr lang="en-US" altLang="zh-CN" sz="310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altLang="zh-CN" smtClean="0">
                <a:solidFill>
                  <a:schemeClr val="accent1"/>
                </a:solidFill>
              </a:rPr>
              <a:t>// Command-ID</a:t>
            </a:r>
          </a:p>
          <a:p>
            <a:pPr>
              <a:buNone/>
            </a:pPr>
            <a:r>
              <a:rPr lang="en-US" altLang="zh-CN" smtClean="0">
                <a:solidFill>
                  <a:schemeClr val="accent1"/>
                </a:solidFill>
              </a:rPr>
              <a:t>struct MSGMAP_ENTRY _commandEntries =</a:t>
            </a:r>
          </a:p>
          <a:p>
            <a:pPr>
              <a:buNone/>
            </a:pPr>
            <a:r>
              <a:rPr lang="en-US" altLang="zh-CN" smtClean="0">
                <a:solidFill>
                  <a:schemeClr val="accent1"/>
                </a:solidFill>
              </a:rPr>
              <a:t>{</a:t>
            </a:r>
          </a:p>
          <a:p>
            <a:pPr lvl="2">
              <a:buNone/>
            </a:pPr>
            <a:r>
              <a:rPr lang="en-US" altLang="zh-CN" smtClean="0">
                <a:solidFill>
                  <a:schemeClr val="accent1"/>
                </a:solidFill>
              </a:rPr>
              <a:t>IDM_ABOUT, OnAbout,</a:t>
            </a:r>
          </a:p>
          <a:p>
            <a:pPr lvl="2">
              <a:buNone/>
            </a:pPr>
            <a:r>
              <a:rPr lang="en-US" altLang="zh-CN" smtClean="0">
                <a:solidFill>
                  <a:schemeClr val="accent1"/>
                </a:solidFill>
              </a:rPr>
              <a:t>IDM_FILEOPEN, OnFileOpen,</a:t>
            </a:r>
          </a:p>
          <a:p>
            <a:pPr lvl="2">
              <a:buNone/>
            </a:pPr>
            <a:r>
              <a:rPr lang="en-US" altLang="zh-CN" smtClean="0">
                <a:solidFill>
                  <a:schemeClr val="accent1"/>
                </a:solidFill>
              </a:rPr>
              <a:t>IDM_SAVEAS, OnSaveAs,</a:t>
            </a:r>
          </a:p>
          <a:p>
            <a:pPr>
              <a:buNone/>
            </a:pPr>
            <a:r>
              <a:rPr lang="en-US" altLang="zh-CN" smtClean="0">
                <a:solidFill>
                  <a:schemeClr val="accent1"/>
                </a:solidFill>
              </a:rPr>
              <a:t>} ;</a:t>
            </a:r>
          </a:p>
          <a:p>
            <a:pPr>
              <a:buNone/>
            </a:pPr>
            <a:r>
              <a:rPr lang="zh-CN" altLang="en-US" sz="1600" smtClean="0"/>
              <a:t>  这</a:t>
            </a:r>
            <a:r>
              <a:rPr lang="zh-CN" altLang="en-US" sz="1600" smtClean="0"/>
              <a:t>是</a:t>
            </a:r>
            <a:r>
              <a:rPr lang="en-US" altLang="zh-CN" sz="1600" smtClean="0"/>
              <a:t>WM_COMMAND </a:t>
            </a:r>
            <a:r>
              <a:rPr lang="zh-CN" altLang="en-US" sz="1600" smtClean="0"/>
              <a:t>命令</a:t>
            </a:r>
            <a:r>
              <a:rPr lang="zh-CN" altLang="en-US" sz="1600" smtClean="0"/>
              <a:t>项        这</a:t>
            </a:r>
            <a:r>
              <a:rPr lang="zh-CN" altLang="en-US" sz="1600" smtClean="0"/>
              <a:t>是命令处理例程</a:t>
            </a:r>
            <a:endParaRPr lang="zh-CN" altLang="en-US" sz="1600"/>
          </a:p>
        </p:txBody>
      </p:sp>
      <p:cxnSp>
        <p:nvCxnSpPr>
          <p:cNvPr id="5" name="直接箭头连接符 4"/>
          <p:cNvCxnSpPr/>
          <p:nvPr/>
        </p:nvCxnSpPr>
        <p:spPr>
          <a:xfrm rot="16200000" flipV="1">
            <a:off x="2071670" y="4786322"/>
            <a:ext cx="642942" cy="2143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接箭头连接符 6"/>
          <p:cNvCxnSpPr/>
          <p:nvPr/>
        </p:nvCxnSpPr>
        <p:spPr>
          <a:xfrm rot="16200000" flipV="1">
            <a:off x="3893339" y="4679165"/>
            <a:ext cx="642942" cy="4286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28596" y="571480"/>
            <a:ext cx="8229600" cy="5857916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zh-CN" altLang="en-US" sz="2000" smtClean="0"/>
              <a:t>于是窗口函数可以这么</a:t>
            </a:r>
            <a:r>
              <a:rPr lang="zh-CN" altLang="en-US" sz="2000" smtClean="0"/>
              <a:t>设计</a:t>
            </a:r>
            <a:r>
              <a:rPr lang="zh-CN" altLang="en-US" sz="2000" smtClean="0"/>
              <a:t>：</a:t>
            </a:r>
            <a:endParaRPr lang="en-US" altLang="zh-CN" sz="2000" smtClean="0"/>
          </a:p>
          <a:p>
            <a:pPr>
              <a:buNone/>
            </a:pPr>
            <a:r>
              <a:rPr lang="en-US" altLang="zh-CN" sz="2000" smtClean="0"/>
              <a:t>//---------------------------------</a:t>
            </a:r>
          </a:p>
          <a:p>
            <a:pPr>
              <a:buNone/>
            </a:pPr>
            <a:r>
              <a:rPr lang="en-US" altLang="zh-CN" sz="2000" smtClean="0"/>
              <a:t>// </a:t>
            </a:r>
            <a:r>
              <a:rPr lang="zh-CN" altLang="en-US" sz="2000" smtClean="0"/>
              <a:t>窗口函数</a:t>
            </a:r>
          </a:p>
          <a:p>
            <a:pPr>
              <a:buNone/>
            </a:pPr>
            <a:r>
              <a:rPr lang="en-US" altLang="zh-CN" sz="2000" smtClean="0"/>
              <a:t>//---------------------------------</a:t>
            </a:r>
          </a:p>
          <a:p>
            <a:pPr>
              <a:buNone/>
            </a:pPr>
            <a:r>
              <a:rPr lang="en-US" altLang="zh-CN" sz="2000" smtClean="0"/>
              <a:t>LRESULT CALLBACK WndProc(HWND hWnd, UINT message,</a:t>
            </a:r>
          </a:p>
          <a:p>
            <a:pPr>
              <a:buNone/>
            </a:pPr>
            <a:r>
              <a:rPr lang="en-US" altLang="zh-CN" sz="2000" smtClean="0"/>
              <a:t>                         WPARAM wParam, LPARAM lParam)</a:t>
            </a:r>
          </a:p>
          <a:p>
            <a:pPr>
              <a:buNone/>
            </a:pPr>
            <a:r>
              <a:rPr lang="en-US" altLang="zh-CN" sz="2000" smtClean="0"/>
              <a:t>{</a:t>
            </a:r>
          </a:p>
          <a:p>
            <a:pPr>
              <a:buNone/>
            </a:pPr>
            <a:r>
              <a:rPr lang="en-US" altLang="zh-CN" sz="2000" smtClean="0"/>
              <a:t>    int i;</a:t>
            </a:r>
          </a:p>
          <a:p>
            <a:pPr>
              <a:buNone/>
            </a:pPr>
            <a:r>
              <a:rPr lang="en-US" altLang="zh-CN" sz="2000" smtClean="0"/>
              <a:t>    for(i=0; i &lt; dim(_messageEntries); i++) { // </a:t>
            </a:r>
            <a:r>
              <a:rPr lang="zh-CN" altLang="en-US" sz="2000" smtClean="0"/>
              <a:t>消息对照表</a:t>
            </a:r>
          </a:p>
          <a:p>
            <a:pPr>
              <a:buNone/>
            </a:pPr>
            <a:r>
              <a:rPr lang="zh-CN" altLang="en-US" sz="2000" smtClean="0"/>
              <a:t>        </a:t>
            </a:r>
            <a:r>
              <a:rPr lang="en-US" altLang="zh-CN" sz="2000" smtClean="0"/>
              <a:t>if (message == _messageEntries[i].nMessage)</a:t>
            </a:r>
          </a:p>
          <a:p>
            <a:pPr>
              <a:buNone/>
            </a:pPr>
            <a:r>
              <a:rPr lang="en-US" altLang="zh-CN" sz="2000" smtClean="0"/>
              <a:t>            return((*_messageEntries[i].pfn)(hWnd, message, wParam, lParam));</a:t>
            </a:r>
          </a:p>
          <a:p>
            <a:pPr>
              <a:buNone/>
            </a:pPr>
            <a:r>
              <a:rPr lang="en-US" altLang="zh-CN" sz="2000" smtClean="0"/>
              <a:t>    }</a:t>
            </a:r>
          </a:p>
          <a:p>
            <a:pPr>
              <a:buNone/>
            </a:pPr>
            <a:r>
              <a:rPr lang="en-US" altLang="zh-CN" sz="2000" smtClean="0"/>
              <a:t>    return(DefWindowProc(hWnd, message, wParam, lParam));</a:t>
            </a:r>
          </a:p>
          <a:p>
            <a:pPr>
              <a:buNone/>
            </a:pPr>
            <a:r>
              <a:rPr lang="en-US" altLang="zh-CN" sz="2000" smtClean="0"/>
              <a:t>}</a:t>
            </a:r>
            <a:endParaRPr lang="en-US" altLang="zh-CN" sz="200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1198</Words>
  <Application>Microsoft Office PowerPoint</Application>
  <PresentationFormat>全屏显示(4:3)</PresentationFormat>
  <Paragraphs>161</Paragraphs>
  <Slides>17</Slides>
  <Notes>9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17</vt:i4>
      </vt:variant>
    </vt:vector>
  </HeadingPairs>
  <TitlesOfParts>
    <vt:vector size="18" baseType="lpstr">
      <vt:lpstr>Office 主题</vt:lpstr>
      <vt:lpstr>第十三章  MFC库与Windows程序开发概述</vt:lpstr>
      <vt:lpstr>本章主要内容</vt:lpstr>
      <vt:lpstr>Windows程序的基本结构</vt:lpstr>
      <vt:lpstr>WinMain()函数</vt:lpstr>
      <vt:lpstr>窗口过程WndProc()</vt:lpstr>
      <vt:lpstr>消息映射（Message Map）的雏形</vt:lpstr>
      <vt:lpstr>幻灯片 7</vt:lpstr>
      <vt:lpstr>幻灯片 8</vt:lpstr>
      <vt:lpstr>幻灯片 9</vt:lpstr>
      <vt:lpstr>幻灯片 10</vt:lpstr>
      <vt:lpstr>幻灯片 11</vt:lpstr>
      <vt:lpstr>幻灯片 12</vt:lpstr>
      <vt:lpstr>幻灯片 13</vt:lpstr>
      <vt:lpstr>MFC库</vt:lpstr>
      <vt:lpstr>应用程序框架</vt:lpstr>
      <vt:lpstr>"文档一视图"结构</vt:lpstr>
      <vt:lpstr>使用Visual C++开发Windows程序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第十三章  MFC库与Windows程序开发概述</dc:title>
  <dc:creator>wwuhnwu01</dc:creator>
  <cp:lastModifiedBy>wwuhnwu01</cp:lastModifiedBy>
  <cp:revision>9</cp:revision>
  <dcterms:created xsi:type="dcterms:W3CDTF">2020-03-31T13:55:59Z</dcterms:created>
  <dcterms:modified xsi:type="dcterms:W3CDTF">2020-11-02T05:00:06Z</dcterms:modified>
</cp:coreProperties>
</file>